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sldIdLst>
    <p:sldId id="281" r:id="rId6"/>
    <p:sldId id="257" r:id="rId7"/>
    <p:sldId id="276" r:id="rId8"/>
    <p:sldId id="277" r:id="rId9"/>
    <p:sldId id="278" r:id="rId10"/>
    <p:sldId id="274" r:id="rId11"/>
    <p:sldId id="279" r:id="rId12"/>
    <p:sldId id="280" r:id="rId13"/>
    <p:sldId id="275" r:id="rId1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svg"/><Relationship Id="rId1" Type="http://schemas.openxmlformats.org/officeDocument/2006/relationships/image" Target="../media/image5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svg"/><Relationship Id="rId1" Type="http://schemas.openxmlformats.org/officeDocument/2006/relationships/image" Target="../media/image5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3AA60C-3083-49C9-B698-328FDEB77D7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60B2F17-4F7C-407E-8CF1-36AF9653E238}">
      <dgm:prSet/>
      <dgm:spPr/>
      <dgm:t>
        <a:bodyPr/>
        <a:lstStyle/>
        <a:p>
          <a:r>
            <a:rPr lang="da-DK"/>
            <a:t>Kapitlet Krop og Træning side 102.</a:t>
          </a:r>
          <a:endParaRPr lang="en-US"/>
        </a:p>
      </dgm:t>
    </dgm:pt>
    <dgm:pt modelId="{B373DB21-DA1B-4842-9CBE-AC545657970B}" type="parTrans" cxnId="{196C4FDF-80C3-4601-B8EE-1CBC830A6CAB}">
      <dgm:prSet/>
      <dgm:spPr/>
      <dgm:t>
        <a:bodyPr/>
        <a:lstStyle/>
        <a:p>
          <a:endParaRPr lang="en-US"/>
        </a:p>
      </dgm:t>
    </dgm:pt>
    <dgm:pt modelId="{63C01FFE-831F-4047-BBAD-03828AA347E2}" type="sibTrans" cxnId="{196C4FDF-80C3-4601-B8EE-1CBC830A6CAB}">
      <dgm:prSet/>
      <dgm:spPr/>
      <dgm:t>
        <a:bodyPr/>
        <a:lstStyle/>
        <a:p>
          <a:endParaRPr lang="en-US"/>
        </a:p>
      </dgm:t>
    </dgm:pt>
    <dgm:pt modelId="{3FCCD384-ADA0-431D-A7A2-2018A9AF3DE7}">
      <dgm:prSet/>
      <dgm:spPr/>
      <dgm:t>
        <a:bodyPr/>
        <a:lstStyle/>
        <a:p>
          <a:r>
            <a:rPr lang="da-DK"/>
            <a:t>Livsstilssygdomme som følge af fysisk inaktivitet</a:t>
          </a:r>
          <a:endParaRPr lang="en-US"/>
        </a:p>
      </dgm:t>
    </dgm:pt>
    <dgm:pt modelId="{F2C9E4C0-1667-46F7-9B6E-7AF2437460B9}" type="parTrans" cxnId="{566D5336-9ECA-407C-913E-6CA88EE8FED8}">
      <dgm:prSet/>
      <dgm:spPr/>
      <dgm:t>
        <a:bodyPr/>
        <a:lstStyle/>
        <a:p>
          <a:endParaRPr lang="en-US"/>
        </a:p>
      </dgm:t>
    </dgm:pt>
    <dgm:pt modelId="{02E5960C-291A-4FF1-BFAF-E139A5F4D328}" type="sibTrans" cxnId="{566D5336-9ECA-407C-913E-6CA88EE8FED8}">
      <dgm:prSet/>
      <dgm:spPr/>
      <dgm:t>
        <a:bodyPr/>
        <a:lstStyle/>
        <a:p>
          <a:endParaRPr lang="en-US"/>
        </a:p>
      </dgm:t>
    </dgm:pt>
    <dgm:pt modelId="{A31BC738-BD82-44B4-A8EA-2E073B532CB2}" type="pres">
      <dgm:prSet presAssocID="{303AA60C-3083-49C9-B698-328FDEB77D7D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3852DC0C-0463-43CD-8CC3-520A2E413B43}" type="pres">
      <dgm:prSet presAssocID="{960B2F17-4F7C-407E-8CF1-36AF9653E238}" presName="compNode" presStyleCnt="0"/>
      <dgm:spPr/>
    </dgm:pt>
    <dgm:pt modelId="{4E0393F3-425A-4AC9-B30A-5873A9F6FF6B}" type="pres">
      <dgm:prSet presAssocID="{960B2F17-4F7C-407E-8CF1-36AF9653E238}" presName="bgRect" presStyleLbl="bgShp" presStyleIdx="0" presStyleCnt="2"/>
      <dgm:spPr/>
    </dgm:pt>
    <dgm:pt modelId="{83125083-369A-442C-AE5D-F58E8F02C6FE}" type="pres">
      <dgm:prSet presAssocID="{960B2F17-4F7C-407E-8CF1-36AF9653E23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da-DK"/>
        </a:p>
      </dgm:t>
      <dgm:extLst>
        <a:ext uri="{E40237B7-FDA0-4F09-8148-C483321AD2D9}">
          <dgm14:cNvPr xmlns:dgm14="http://schemas.microsoft.com/office/drawing/2010/diagram" id="0" name="" descr="Håndvægt"/>
        </a:ext>
      </dgm:extLst>
    </dgm:pt>
    <dgm:pt modelId="{1CAB9146-2E06-4561-98CE-F7AD22C28957}" type="pres">
      <dgm:prSet presAssocID="{960B2F17-4F7C-407E-8CF1-36AF9653E238}" presName="spaceRect" presStyleCnt="0"/>
      <dgm:spPr/>
    </dgm:pt>
    <dgm:pt modelId="{3B9AC5BE-BD1A-4556-96AA-08B61B61B81A}" type="pres">
      <dgm:prSet presAssocID="{960B2F17-4F7C-407E-8CF1-36AF9653E238}" presName="par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da-DK"/>
        </a:p>
      </dgm:t>
    </dgm:pt>
    <dgm:pt modelId="{9C294D56-9CAB-4949-9C40-F47803053EC4}" type="pres">
      <dgm:prSet presAssocID="{63C01FFE-831F-4047-BBAD-03828AA347E2}" presName="sibTrans" presStyleCnt="0"/>
      <dgm:spPr/>
    </dgm:pt>
    <dgm:pt modelId="{D92F4BA1-8001-41F3-BD26-EDE6DC4644EF}" type="pres">
      <dgm:prSet presAssocID="{3FCCD384-ADA0-431D-A7A2-2018A9AF3DE7}" presName="compNode" presStyleCnt="0"/>
      <dgm:spPr/>
    </dgm:pt>
    <dgm:pt modelId="{C3301BD8-A8AC-4B63-9C65-BE5FAB543C36}" type="pres">
      <dgm:prSet presAssocID="{3FCCD384-ADA0-431D-A7A2-2018A9AF3DE7}" presName="bgRect" presStyleLbl="bgShp" presStyleIdx="1" presStyleCnt="2"/>
      <dgm:spPr/>
    </dgm:pt>
    <dgm:pt modelId="{232A3597-9B7B-4DEC-B365-B3B967306688}" type="pres">
      <dgm:prSet presAssocID="{3FCCD384-ADA0-431D-A7A2-2018A9AF3DE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da-DK"/>
        </a:p>
      </dgm:t>
      <dgm:extLst>
        <a:ext uri="{E40237B7-FDA0-4F09-8148-C483321AD2D9}">
          <dgm14:cNvPr xmlns:dgm14="http://schemas.microsoft.com/office/drawing/2010/diagram" id="0" name="" descr="Kør/Afspil"/>
        </a:ext>
      </dgm:extLst>
    </dgm:pt>
    <dgm:pt modelId="{379C79C7-A369-416D-959E-3998FB0322BC}" type="pres">
      <dgm:prSet presAssocID="{3FCCD384-ADA0-431D-A7A2-2018A9AF3DE7}" presName="spaceRect" presStyleCnt="0"/>
      <dgm:spPr/>
    </dgm:pt>
    <dgm:pt modelId="{F8A0DB08-36A7-4A12-8A68-58C0ADC6C5E3}" type="pres">
      <dgm:prSet presAssocID="{3FCCD384-ADA0-431D-A7A2-2018A9AF3DE7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da-DK"/>
        </a:p>
      </dgm:t>
    </dgm:pt>
  </dgm:ptLst>
  <dgm:cxnLst>
    <dgm:cxn modelId="{314E3033-8652-4AB6-B586-F476E0B10C15}" type="presOf" srcId="{3FCCD384-ADA0-431D-A7A2-2018A9AF3DE7}" destId="{F8A0DB08-36A7-4A12-8A68-58C0ADC6C5E3}" srcOrd="0" destOrd="0" presId="urn:microsoft.com/office/officeart/2018/2/layout/IconVerticalSolidList"/>
    <dgm:cxn modelId="{5916E193-A8D2-41E8-9983-97B52AF13CB9}" type="presOf" srcId="{960B2F17-4F7C-407E-8CF1-36AF9653E238}" destId="{3B9AC5BE-BD1A-4556-96AA-08B61B61B81A}" srcOrd="0" destOrd="0" presId="urn:microsoft.com/office/officeart/2018/2/layout/IconVerticalSolidList"/>
    <dgm:cxn modelId="{566D5336-9ECA-407C-913E-6CA88EE8FED8}" srcId="{303AA60C-3083-49C9-B698-328FDEB77D7D}" destId="{3FCCD384-ADA0-431D-A7A2-2018A9AF3DE7}" srcOrd="1" destOrd="0" parTransId="{F2C9E4C0-1667-46F7-9B6E-7AF2437460B9}" sibTransId="{02E5960C-291A-4FF1-BFAF-E139A5F4D328}"/>
    <dgm:cxn modelId="{BE2F6940-683C-4E28-B5A4-59C547F7FFC1}" type="presOf" srcId="{303AA60C-3083-49C9-B698-328FDEB77D7D}" destId="{A31BC738-BD82-44B4-A8EA-2E073B532CB2}" srcOrd="0" destOrd="0" presId="urn:microsoft.com/office/officeart/2018/2/layout/IconVerticalSolidList"/>
    <dgm:cxn modelId="{196C4FDF-80C3-4601-B8EE-1CBC830A6CAB}" srcId="{303AA60C-3083-49C9-B698-328FDEB77D7D}" destId="{960B2F17-4F7C-407E-8CF1-36AF9653E238}" srcOrd="0" destOrd="0" parTransId="{B373DB21-DA1B-4842-9CBE-AC545657970B}" sibTransId="{63C01FFE-831F-4047-BBAD-03828AA347E2}"/>
    <dgm:cxn modelId="{0C81CA1C-C723-4264-B502-BC9D40884D79}" type="presParOf" srcId="{A31BC738-BD82-44B4-A8EA-2E073B532CB2}" destId="{3852DC0C-0463-43CD-8CC3-520A2E413B43}" srcOrd="0" destOrd="0" presId="urn:microsoft.com/office/officeart/2018/2/layout/IconVerticalSolidList"/>
    <dgm:cxn modelId="{DD418FD9-3F8D-4486-B083-95119396F8F5}" type="presParOf" srcId="{3852DC0C-0463-43CD-8CC3-520A2E413B43}" destId="{4E0393F3-425A-4AC9-B30A-5873A9F6FF6B}" srcOrd="0" destOrd="0" presId="urn:microsoft.com/office/officeart/2018/2/layout/IconVerticalSolidList"/>
    <dgm:cxn modelId="{B6EC66AB-F83C-45E7-8C69-926BF24B8038}" type="presParOf" srcId="{3852DC0C-0463-43CD-8CC3-520A2E413B43}" destId="{83125083-369A-442C-AE5D-F58E8F02C6FE}" srcOrd="1" destOrd="0" presId="urn:microsoft.com/office/officeart/2018/2/layout/IconVerticalSolidList"/>
    <dgm:cxn modelId="{75E201C1-5F4B-4FFE-8985-B5FF29D0A631}" type="presParOf" srcId="{3852DC0C-0463-43CD-8CC3-520A2E413B43}" destId="{1CAB9146-2E06-4561-98CE-F7AD22C28957}" srcOrd="2" destOrd="0" presId="urn:microsoft.com/office/officeart/2018/2/layout/IconVerticalSolidList"/>
    <dgm:cxn modelId="{4583F5D9-99A4-4586-920D-B287F34BF53C}" type="presParOf" srcId="{3852DC0C-0463-43CD-8CC3-520A2E413B43}" destId="{3B9AC5BE-BD1A-4556-96AA-08B61B61B81A}" srcOrd="3" destOrd="0" presId="urn:microsoft.com/office/officeart/2018/2/layout/IconVerticalSolidList"/>
    <dgm:cxn modelId="{1885EF67-75DE-4076-A1DE-7691DD2CCE26}" type="presParOf" srcId="{A31BC738-BD82-44B4-A8EA-2E073B532CB2}" destId="{9C294D56-9CAB-4949-9C40-F47803053EC4}" srcOrd="1" destOrd="0" presId="urn:microsoft.com/office/officeart/2018/2/layout/IconVerticalSolidList"/>
    <dgm:cxn modelId="{AD71003E-C316-4121-A325-251C83E04E4D}" type="presParOf" srcId="{A31BC738-BD82-44B4-A8EA-2E073B532CB2}" destId="{D92F4BA1-8001-41F3-BD26-EDE6DC4644EF}" srcOrd="2" destOrd="0" presId="urn:microsoft.com/office/officeart/2018/2/layout/IconVerticalSolidList"/>
    <dgm:cxn modelId="{769C3AE7-A3DD-4E51-B756-D3C62E7A5EA2}" type="presParOf" srcId="{D92F4BA1-8001-41F3-BD26-EDE6DC4644EF}" destId="{C3301BD8-A8AC-4B63-9C65-BE5FAB543C36}" srcOrd="0" destOrd="0" presId="urn:microsoft.com/office/officeart/2018/2/layout/IconVerticalSolidList"/>
    <dgm:cxn modelId="{62C6DDC4-CD9A-46EC-B932-4627A771AEB4}" type="presParOf" srcId="{D92F4BA1-8001-41F3-BD26-EDE6DC4644EF}" destId="{232A3597-9B7B-4DEC-B365-B3B967306688}" srcOrd="1" destOrd="0" presId="urn:microsoft.com/office/officeart/2018/2/layout/IconVerticalSolidList"/>
    <dgm:cxn modelId="{6F235CDE-8E29-40ED-9333-6BB7F521595E}" type="presParOf" srcId="{D92F4BA1-8001-41F3-BD26-EDE6DC4644EF}" destId="{379C79C7-A369-416D-959E-3998FB0322BC}" srcOrd="2" destOrd="0" presId="urn:microsoft.com/office/officeart/2018/2/layout/IconVerticalSolidList"/>
    <dgm:cxn modelId="{50413E6F-F4FE-47FB-AE7B-2A9F2AA35228}" type="presParOf" srcId="{D92F4BA1-8001-41F3-BD26-EDE6DC4644EF}" destId="{F8A0DB08-36A7-4A12-8A68-58C0ADC6C5E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393F3-425A-4AC9-B30A-5873A9F6FF6B}">
      <dsp:nvSpPr>
        <dsp:cNvPr id="0" name=""/>
        <dsp:cNvSpPr/>
      </dsp:nvSpPr>
      <dsp:spPr>
        <a:xfrm>
          <a:off x="0" y="935910"/>
          <a:ext cx="6373813" cy="17278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125083-369A-442C-AE5D-F58E8F02C6FE}">
      <dsp:nvSpPr>
        <dsp:cNvPr id="0" name=""/>
        <dsp:cNvSpPr/>
      </dsp:nvSpPr>
      <dsp:spPr>
        <a:xfrm>
          <a:off x="522670" y="1324673"/>
          <a:ext cx="950309" cy="9503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9AC5BE-BD1A-4556-96AA-08B61B61B81A}">
      <dsp:nvSpPr>
        <dsp:cNvPr id="0" name=""/>
        <dsp:cNvSpPr/>
      </dsp:nvSpPr>
      <dsp:spPr>
        <a:xfrm>
          <a:off x="1995649" y="935910"/>
          <a:ext cx="4378164" cy="1727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63" tIns="182863" rIns="182863" bIns="182863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500" kern="1200"/>
            <a:t>Kapitlet Krop og Træning side 102.</a:t>
          </a:r>
          <a:endParaRPr lang="en-US" sz="2500" kern="1200"/>
        </a:p>
      </dsp:txBody>
      <dsp:txXfrm>
        <a:off x="1995649" y="935910"/>
        <a:ext cx="4378164" cy="1727835"/>
      </dsp:txXfrm>
    </dsp:sp>
    <dsp:sp modelId="{C3301BD8-A8AC-4B63-9C65-BE5FAB543C36}">
      <dsp:nvSpPr>
        <dsp:cNvPr id="0" name=""/>
        <dsp:cNvSpPr/>
      </dsp:nvSpPr>
      <dsp:spPr>
        <a:xfrm>
          <a:off x="0" y="3095704"/>
          <a:ext cx="6373813" cy="17278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2A3597-9B7B-4DEC-B365-B3B967306688}">
      <dsp:nvSpPr>
        <dsp:cNvPr id="0" name=""/>
        <dsp:cNvSpPr/>
      </dsp:nvSpPr>
      <dsp:spPr>
        <a:xfrm>
          <a:off x="522670" y="3484467"/>
          <a:ext cx="950309" cy="9503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0DB08-36A7-4A12-8A68-58C0ADC6C5E3}">
      <dsp:nvSpPr>
        <dsp:cNvPr id="0" name=""/>
        <dsp:cNvSpPr/>
      </dsp:nvSpPr>
      <dsp:spPr>
        <a:xfrm>
          <a:off x="1995649" y="3095704"/>
          <a:ext cx="4378164" cy="1727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63" tIns="182863" rIns="182863" bIns="182863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500" kern="1200"/>
            <a:t>Livsstilssygdomme som følge af fysisk inaktivitet</a:t>
          </a:r>
          <a:endParaRPr lang="en-US" sz="2500" kern="1200"/>
        </a:p>
      </dsp:txBody>
      <dsp:txXfrm>
        <a:off x="1995649" y="3095704"/>
        <a:ext cx="4378164" cy="17278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6/27/2024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‹nr.›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55553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71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96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947-E287-4738-8C82-07CE4F01EF03}" type="datetime2">
              <a:rPr lang="en-US" smtClean="0"/>
              <a:t>Thursday, June 27,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‹nr.›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0468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025-CD7A-4966-867E-81CF82B15267}" type="datetime2">
              <a:rPr lang="en-US" smtClean="0"/>
              <a:t>Thursday, June 27,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25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56481" y="879007"/>
            <a:ext cx="734257" cy="760506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64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9929-0719-4517-94D6-FDF7F99E70F6}" type="datetime2">
              <a:rPr lang="en-US" smtClean="0"/>
              <a:t>Thursday, June 27,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‹nr.›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11209132" y="4448189"/>
            <a:ext cx="999200" cy="1262947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65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5673-5512-4AAA-9AEB-E00C61EC65D5}" type="datetime2">
              <a:rPr lang="en-US" smtClean="0"/>
              <a:t>Thursday, June 27,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75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</p:spPr>
        <p:txBody>
          <a:bodyPr anchor="b">
            <a:norm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577270"/>
            <a:ext cx="5429114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881275"/>
            <a:ext cx="5436392" cy="535354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577270"/>
            <a:ext cx="5436391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38FA-2E87-4873-8BBA-13E447C9A99A}" type="datetime2">
              <a:rPr lang="en-US" smtClean="0"/>
              <a:t>Thursday, June 27,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23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40A-97BD-4BFB-B639-0BFF95FDE8B7}" type="datetime2">
              <a:rPr lang="en-US" smtClean="0"/>
              <a:t>Thursday, June 27,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‹nr.›</a:t>
            </a:fld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10727" y="3958416"/>
            <a:ext cx="3536330" cy="1853969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81151" y="3649708"/>
            <a:ext cx="3478701" cy="2164843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512277" y="284004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623181" y="1514007"/>
            <a:ext cx="734257" cy="760506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6471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E0E3-ECF6-4CFE-8698-AEFEBCECC3C0}" type="datetime2">
              <a:rPr lang="en-US" smtClean="0"/>
              <a:t>Thursday, June 27,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13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2FC-960E-4740-921F-B36862979F21}" type="datetime2">
              <a:rPr lang="en-US" smtClean="0"/>
              <a:t>Thursday, June 27,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0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66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334964" y="5115518"/>
            <a:ext cx="734257" cy="760506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575409"/>
            <a:ext cx="6373813" cy="573331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76195"/>
            <a:ext cx="4500562" cy="4532530"/>
          </a:xfrm>
        </p:spPr>
        <p:txBody>
          <a:bodyPr anchor="t" anchorCtr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C9E2-CB44-4C05-9BB5-496C18A241E0}" type="datetime2">
              <a:rPr lang="en-US" smtClean="0"/>
              <a:t>Thursday, June 27,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17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BD84-71F4-4271-8C46-0D47C0A9B12E}" type="datetime2">
              <a:rPr lang="en-US" smtClean="0"/>
              <a:t>Thursday, June 27,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92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0CE1-F450-4107-B2CB-17B18F8A3F4A}" type="datetime2">
              <a:rPr lang="en-US" smtClean="0"/>
              <a:t>Thursday, June 27,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03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50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428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811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35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21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35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96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6/27/2024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‹nr.›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Thursday, June 27,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471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sundhed.dk/borger/patienthaandbogen/sundhedsoplysning/idraet-og-motion/fysisk-inaktivitet/" TargetMode="Externa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undhed.dk/borger/patienthaandbogen/hjerte-og-blodkar/sygdomme/oevrige-tilstande/metabolisk-syndrom/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nskab.dk/topic/krop-sundhed" TargetMode="External"/><Relationship Id="rId2" Type="http://schemas.openxmlformats.org/officeDocument/2006/relationships/hyperlink" Target="http://www.videnskab.dk/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C502BD-3766-4D83-94CC-391A4CD4E2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A7FD6696-2F84-4C36-A206-C743FED0B7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77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67CC89-052A-4B89-A1FF-972E522C65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143478-7A57-4EC2-8A53-F1F1C8F2E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3651624"/>
            <a:ext cx="10668000" cy="1775010"/>
          </a:xfrm>
        </p:spPr>
        <p:txBody>
          <a:bodyPr>
            <a:normAutofit/>
          </a:bodyPr>
          <a:lstStyle/>
          <a:p>
            <a:pPr algn="l"/>
            <a:r>
              <a:rPr lang="da-DK" dirty="0">
                <a:solidFill>
                  <a:schemeClr val="bg1"/>
                </a:solidFill>
              </a:rPr>
              <a:t> Metoder i biologi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EB67898-1AB6-4A24-8451-D8DE2B902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5426635"/>
            <a:ext cx="10668000" cy="797860"/>
          </a:xfrm>
        </p:spPr>
        <p:txBody>
          <a:bodyPr>
            <a:normAutofit/>
          </a:bodyPr>
          <a:lstStyle/>
          <a:p>
            <a:pPr algn="l"/>
            <a:r>
              <a:rPr lang="da-DK" dirty="0">
                <a:solidFill>
                  <a:schemeClr val="bg1"/>
                </a:solidFill>
              </a:rPr>
              <a:t>1.g 10. januar 2022</a:t>
            </a:r>
          </a:p>
        </p:txBody>
      </p:sp>
    </p:spTree>
    <p:extLst>
      <p:ext uri="{BB962C8B-B14F-4D97-AF65-F5344CB8AC3E}">
        <p14:creationId xmlns:p14="http://schemas.microsoft.com/office/powerpoint/2010/main" val="195871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18" name="Picture 3" descr="Pink og grøn pulver eksplosion">
            <a:extLst>
              <a:ext uri="{FF2B5EF4-FFF2-40B4-BE49-F238E27FC236}">
                <a16:creationId xmlns:a16="http://schemas.microsoft.com/office/drawing/2014/main" id="{E54DCC1F-DA17-4BBD-A4AF-43282791EB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47" b="10839"/>
          <a:stretch/>
        </p:blipFill>
        <p:spPr>
          <a:xfrm>
            <a:off x="20" y="1"/>
            <a:ext cx="1219198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C64A91D-E535-4C24-A0E3-96A3810E3F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FC4867-BA3E-4F8E-AB23-684F34DF3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0EA300-16C9-4D6A-BADB-637533BE8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7206789" cy="2986234"/>
          </a:xfrm>
        </p:spPr>
        <p:txBody>
          <a:bodyPr anchor="b">
            <a:normAutofit/>
          </a:bodyPr>
          <a:lstStyle/>
          <a:p>
            <a:r>
              <a:rPr lang="da-DK" dirty="0"/>
              <a:t>FF1 om Forskellige liv i Danmark – </a:t>
            </a:r>
            <a:r>
              <a:rPr lang="da-DK" sz="4400" dirty="0"/>
              <a:t>aktiv versus inaktiv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18AC811-4DE2-4C00-B266-661B02122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chemeClr val="tx1">
                    <a:alpha val="60000"/>
                  </a:schemeClr>
                </a:solidFill>
              </a:rPr>
              <a:t>1.g flerfagligt forløb</a:t>
            </a:r>
          </a:p>
          <a:p>
            <a:r>
              <a:rPr lang="da-DK" dirty="0">
                <a:solidFill>
                  <a:schemeClr val="tx1">
                    <a:alpha val="60000"/>
                  </a:schemeClr>
                </a:solidFill>
              </a:rPr>
              <a:t>Samfundsfag </a:t>
            </a:r>
          </a:p>
          <a:p>
            <a:r>
              <a:rPr lang="da-DK" dirty="0">
                <a:solidFill>
                  <a:schemeClr val="tx1">
                    <a:alpha val="60000"/>
                  </a:schemeClr>
                </a:solidFill>
              </a:rPr>
              <a:t>Biologi</a:t>
            </a:r>
          </a:p>
        </p:txBody>
      </p:sp>
    </p:spTree>
    <p:extLst>
      <p:ext uri="{BB962C8B-B14F-4D97-AF65-F5344CB8AC3E}">
        <p14:creationId xmlns:p14="http://schemas.microsoft.com/office/powerpoint/2010/main" val="229740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948D77-99BA-4510-8772-3CA919699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1435100"/>
            <a:ext cx="5437188" cy="3496214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da-DK" sz="5600" dirty="0"/>
              <a:t>Skriv individuelt noter til hvad der karakteriserer de tre hovedområder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A6833E4-39EE-4E90-A95D-0EFD73F79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0575" y="1522184"/>
            <a:ext cx="3581181" cy="4570641"/>
          </a:xfrm>
        </p:spPr>
        <p:txBody>
          <a:bodyPr anchor="t">
            <a:normAutofit/>
          </a:bodyPr>
          <a:lstStyle/>
          <a:p>
            <a:r>
              <a:rPr lang="da-DK" sz="1600"/>
              <a:t>Humaniora</a:t>
            </a:r>
          </a:p>
          <a:p>
            <a:r>
              <a:rPr lang="da-DK" sz="1600"/>
              <a:t>Naturvidenskab</a:t>
            </a:r>
          </a:p>
          <a:p>
            <a:r>
              <a:rPr lang="da-DK" sz="1600"/>
              <a:t>Samfundsvidenskab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3262674-A504-4C90-BBBB-94D20F92A2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54653" y="4120355"/>
            <a:ext cx="1237347" cy="1972470"/>
          </a:xfrm>
          <a:custGeom>
            <a:avLst/>
            <a:gdLst>
              <a:gd name="connsiteX0" fmla="*/ 986235 w 1237347"/>
              <a:gd name="connsiteY0" fmla="*/ 0 h 1972470"/>
              <a:gd name="connsiteX1" fmla="*/ 1184996 w 1237347"/>
              <a:gd name="connsiteY1" fmla="*/ 20037 h 1972470"/>
              <a:gd name="connsiteX2" fmla="*/ 1237347 w 1237347"/>
              <a:gd name="connsiteY2" fmla="*/ 33498 h 1972470"/>
              <a:gd name="connsiteX3" fmla="*/ 1237347 w 1237347"/>
              <a:gd name="connsiteY3" fmla="*/ 1938973 h 1972470"/>
              <a:gd name="connsiteX4" fmla="*/ 1184996 w 1237347"/>
              <a:gd name="connsiteY4" fmla="*/ 1952433 h 1972470"/>
              <a:gd name="connsiteX5" fmla="*/ 986235 w 1237347"/>
              <a:gd name="connsiteY5" fmla="*/ 1972470 h 1972470"/>
              <a:gd name="connsiteX6" fmla="*/ 0 w 1237347"/>
              <a:gd name="connsiteY6" fmla="*/ 986235 h 1972470"/>
              <a:gd name="connsiteX7" fmla="*/ 986235 w 1237347"/>
              <a:gd name="connsiteY7" fmla="*/ 0 h 1972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7347" h="1972470">
                <a:moveTo>
                  <a:pt x="986235" y="0"/>
                </a:moveTo>
                <a:cubicBezTo>
                  <a:pt x="1054320" y="0"/>
                  <a:pt x="1120794" y="6899"/>
                  <a:pt x="1184996" y="20037"/>
                </a:cubicBezTo>
                <a:lnTo>
                  <a:pt x="1237347" y="33498"/>
                </a:lnTo>
                <a:lnTo>
                  <a:pt x="1237347" y="1938973"/>
                </a:lnTo>
                <a:lnTo>
                  <a:pt x="1184996" y="1952433"/>
                </a:lnTo>
                <a:cubicBezTo>
                  <a:pt x="1120794" y="1965571"/>
                  <a:pt x="1054320" y="1972470"/>
                  <a:pt x="986235" y="1972470"/>
                </a:cubicBezTo>
                <a:cubicBezTo>
                  <a:pt x="441552" y="1972470"/>
                  <a:pt x="0" y="1530918"/>
                  <a:pt x="0" y="986235"/>
                </a:cubicBezTo>
                <a:cubicBezTo>
                  <a:pt x="0" y="441552"/>
                  <a:pt x="441552" y="0"/>
                  <a:pt x="986235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508000" dist="76200" dir="15480000">
              <a:schemeClr val="accent1">
                <a:lumMod val="60000"/>
                <a:lumOff val="40000"/>
                <a:alpha val="6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77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6154D8-8242-456A-BF19-C9F56A89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5437187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 dirty="0" err="1"/>
              <a:t>Individuel</a:t>
            </a:r>
            <a:r>
              <a:rPr lang="en-US" sz="3500" dirty="0"/>
              <a:t> brainstorm: </a:t>
            </a:r>
            <a:r>
              <a:rPr lang="en-US" sz="3500" dirty="0" err="1"/>
              <a:t>Hvilke</a:t>
            </a:r>
            <a:r>
              <a:rPr lang="en-US" sz="3500" dirty="0"/>
              <a:t> </a:t>
            </a:r>
            <a:r>
              <a:rPr lang="en-US" sz="3500" dirty="0" err="1"/>
              <a:t>forsøg</a:t>
            </a:r>
            <a:r>
              <a:rPr lang="en-US" sz="3500" dirty="0"/>
              <a:t> </a:t>
            </a:r>
            <a:r>
              <a:rPr lang="en-US" sz="3500" dirty="0" err="1"/>
              <a:t>eller</a:t>
            </a:r>
            <a:r>
              <a:rPr lang="en-US" sz="3500" dirty="0"/>
              <a:t> </a:t>
            </a:r>
            <a:r>
              <a:rPr lang="en-US" sz="3500" dirty="0" err="1"/>
              <a:t>observationer</a:t>
            </a:r>
            <a:r>
              <a:rPr lang="en-US" sz="3500" dirty="0"/>
              <a:t> </a:t>
            </a:r>
            <a:r>
              <a:rPr lang="en-US" sz="3500" dirty="0" err="1"/>
              <a:t>kan</a:t>
            </a:r>
            <a:r>
              <a:rPr lang="en-US" sz="3500" dirty="0"/>
              <a:t> vi lave </a:t>
            </a:r>
            <a:r>
              <a:rPr lang="en-US" sz="3500" dirty="0" err="1"/>
              <a:t>i</a:t>
            </a:r>
            <a:r>
              <a:rPr lang="en-US" sz="3500" dirty="0"/>
              <a:t> </a:t>
            </a:r>
            <a:r>
              <a:rPr lang="en-US" sz="3500" dirty="0" err="1"/>
              <a:t>biologi</a:t>
            </a:r>
            <a:r>
              <a:rPr lang="en-US" sz="3500" dirty="0"/>
              <a:t>, der </a:t>
            </a:r>
            <a:r>
              <a:rPr lang="en-US" sz="3500" dirty="0" err="1"/>
              <a:t>belyser</a:t>
            </a:r>
            <a:r>
              <a:rPr lang="en-US" sz="3500" dirty="0"/>
              <a:t> </a:t>
            </a:r>
            <a:r>
              <a:rPr lang="en-US" sz="3500" dirty="0" err="1"/>
              <a:t>sammenhæng</a:t>
            </a:r>
            <a:r>
              <a:rPr lang="en-US" sz="3500" dirty="0"/>
              <a:t> </a:t>
            </a:r>
            <a:r>
              <a:rPr lang="en-US" sz="3500" dirty="0" err="1"/>
              <a:t>mellem</a:t>
            </a:r>
            <a:r>
              <a:rPr lang="en-US" sz="3500" dirty="0"/>
              <a:t> </a:t>
            </a:r>
            <a:r>
              <a:rPr lang="en-US" sz="3500" dirty="0" err="1"/>
              <a:t>sundhed</a:t>
            </a:r>
            <a:r>
              <a:rPr lang="en-US" sz="3500" dirty="0"/>
              <a:t> </a:t>
            </a:r>
            <a:r>
              <a:rPr lang="en-US" sz="3500" dirty="0" err="1"/>
              <a:t>og</a:t>
            </a:r>
            <a:r>
              <a:rPr lang="en-US" sz="3500" dirty="0"/>
              <a:t> </a:t>
            </a:r>
            <a:r>
              <a:rPr lang="en-US" sz="3500" dirty="0" err="1"/>
              <a:t>fysisk</a:t>
            </a:r>
            <a:r>
              <a:rPr lang="en-US" sz="3500" dirty="0"/>
              <a:t> </a:t>
            </a:r>
            <a:r>
              <a:rPr lang="en-US" sz="3500" dirty="0" err="1"/>
              <a:t>aktivtet</a:t>
            </a:r>
            <a:r>
              <a:rPr lang="en-US" sz="3500" dirty="0"/>
              <a:t>?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EBFBB3C-FA07-4A06-A8D8-D690F92A2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56000" y="501282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7" name="Graphic 6" descr="Forskning">
            <a:extLst>
              <a:ext uri="{FF2B5EF4-FFF2-40B4-BE49-F238E27FC236}">
                <a16:creationId xmlns:a16="http://schemas.microsoft.com/office/drawing/2014/main" id="{B32AB9EB-3B01-4F37-A5F8-A68DA6E9E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03952" y="711200"/>
            <a:ext cx="5437187" cy="5437187"/>
          </a:xfrm>
          <a:custGeom>
            <a:avLst/>
            <a:gdLst/>
            <a:ahLst/>
            <a:cxnLst/>
            <a:rect l="l" t="t" r="r" b="b"/>
            <a:pathLst>
              <a:path w="5437187" h="5761037">
                <a:moveTo>
                  <a:pt x="0" y="0"/>
                </a:moveTo>
                <a:lnTo>
                  <a:pt x="5437187" y="0"/>
                </a:lnTo>
                <a:lnTo>
                  <a:pt x="5437187" y="5761037"/>
                </a:lnTo>
                <a:lnTo>
                  <a:pt x="0" y="576103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19140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1E5542-556E-4D12-AB7E-989C2601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65" y="1159738"/>
            <a:ext cx="5437187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/>
              <a:t>Skriv det ind i elevfeedback på dagens modul i lectio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EBFBB3C-FA07-4A06-A8D8-D690F92A2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56000" y="501282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7" name="Graphic 6" descr="Blyant">
            <a:extLst>
              <a:ext uri="{FF2B5EF4-FFF2-40B4-BE49-F238E27FC236}">
                <a16:creationId xmlns:a16="http://schemas.microsoft.com/office/drawing/2014/main" id="{6A8D0E3B-1A40-47B9-A2DB-5DDC1A7A1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03952" y="711200"/>
            <a:ext cx="5437187" cy="5437187"/>
          </a:xfrm>
          <a:custGeom>
            <a:avLst/>
            <a:gdLst/>
            <a:ahLst/>
            <a:cxnLst/>
            <a:rect l="l" t="t" r="r" b="b"/>
            <a:pathLst>
              <a:path w="5437187" h="5761037">
                <a:moveTo>
                  <a:pt x="0" y="0"/>
                </a:moveTo>
                <a:lnTo>
                  <a:pt x="5437187" y="0"/>
                </a:lnTo>
                <a:lnTo>
                  <a:pt x="5437187" y="5761037"/>
                </a:lnTo>
                <a:lnTo>
                  <a:pt x="0" y="576103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93084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DF8443-E585-49D0-9FA9-0464BC14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3565525" cy="5543549"/>
          </a:xfrm>
        </p:spPr>
        <p:txBody>
          <a:bodyPr wrap="square" anchor="ctr">
            <a:normAutofit/>
          </a:bodyPr>
          <a:lstStyle/>
          <a:p>
            <a:r>
              <a:rPr lang="da-DK" dirty="0"/>
              <a:t>Biologi-lærebogen:</a:t>
            </a:r>
            <a:br>
              <a:rPr lang="da-DK" dirty="0"/>
            </a:br>
            <a:r>
              <a:rPr lang="da-DK" dirty="0"/>
              <a:t>”Biologi i udvikling”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9899A3-416E-4DB5-846D-0235260520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9" y="0"/>
            <a:ext cx="7641102" cy="6858000"/>
          </a:xfrm>
          <a:prstGeom prst="rect">
            <a:avLst/>
          </a:prstGeom>
          <a:solidFill>
            <a:schemeClr val="bg2">
              <a:lumMod val="10000"/>
              <a:lumOff val="9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86616B30-168C-41A9-A021-D07F11FCDB4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67325" y="549275"/>
          <a:ext cx="6373814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4855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00507E-DA0B-4536-BF6C-B0439633C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da-DK" dirty="0"/>
              <a:t>Fysisk inaktivitet på Sundhed.dk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5012C4B-F064-4443-BEDE-77A974F23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8400"/>
            <a:ext cx="3565525" cy="3414425"/>
          </a:xfrm>
        </p:spPr>
        <p:txBody>
          <a:bodyPr anchor="t">
            <a:normAutofit/>
          </a:bodyPr>
          <a:lstStyle/>
          <a:p>
            <a:r>
              <a:rPr lang="da-DK" sz="1600" dirty="0">
                <a:hlinkClick r:id="rId2"/>
              </a:rPr>
              <a:t>https://www.sundhed.dk/borger/patienthaandbogen/sundhedsoplysning/idraet-og-motion/fysisk-inaktivitet/</a:t>
            </a:r>
            <a:r>
              <a:rPr lang="da-DK" sz="1600" dirty="0"/>
              <a:t> </a:t>
            </a:r>
          </a:p>
          <a:p>
            <a:endParaRPr lang="da-DK" sz="1600" dirty="0"/>
          </a:p>
          <a:p>
            <a:r>
              <a:rPr lang="da-DK" sz="1600" dirty="0"/>
              <a:t>Læs dette for at få en sundhedsmæssig forklaring på konsekvenser af fysisk inaktivitet</a:t>
            </a:r>
          </a:p>
        </p:txBody>
      </p:sp>
      <p:pic>
        <p:nvPicPr>
          <p:cNvPr id="5" name="Picture 4" descr="Snoet stensti ved en rolig sø ved solopgang">
            <a:extLst>
              <a:ext uri="{FF2B5EF4-FFF2-40B4-BE49-F238E27FC236}">
                <a16:creationId xmlns:a16="http://schemas.microsoft.com/office/drawing/2014/main" id="{B8CFAD2D-B652-4789-A0CF-2CA65864CD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74" r="19153" b="-1"/>
          <a:stretch/>
        </p:blipFill>
        <p:spPr>
          <a:xfrm>
            <a:off x="4550899" y="10"/>
            <a:ext cx="7641102" cy="6857990"/>
          </a:xfrm>
          <a:custGeom>
            <a:avLst/>
            <a:gdLst/>
            <a:ahLst/>
            <a:cxnLst/>
            <a:rect l="l" t="t" r="r" b="b"/>
            <a:pathLst>
              <a:path w="7641102" h="6858000">
                <a:moveTo>
                  <a:pt x="0" y="0"/>
                </a:moveTo>
                <a:lnTo>
                  <a:pt x="7641102" y="0"/>
                </a:lnTo>
                <a:lnTo>
                  <a:pt x="76411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F3A87B-2255-45E0-A551-C11FAF9329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8" y="5773729"/>
            <a:ext cx="7641102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564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ED9A7C-0FA1-42ED-B4EC-2E09959A5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5437185" cy="1997855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da-DK" dirty="0"/>
              <a:t>Om Metabolisk syndrom på Sundhed.dk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88B6B35-A7A3-4AC6-97C8-6C73D013F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7306"/>
            <a:ext cx="5437187" cy="3415519"/>
          </a:xfrm>
        </p:spPr>
        <p:txBody>
          <a:bodyPr anchor="t">
            <a:normAutofit/>
          </a:bodyPr>
          <a:lstStyle/>
          <a:p>
            <a:r>
              <a:rPr lang="da-DK" dirty="0">
                <a:hlinkClick r:id="rId2"/>
              </a:rPr>
              <a:t>https://www.sundhed.dk/borger/patienthaandbogen/hjerte-og-blodkar/sygdomme/oevrige-tilstande/metabolisk-syndrom/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9602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372E4D-D6F3-4F97-A851-8B745F704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1435100"/>
            <a:ext cx="5437188" cy="3496214"/>
          </a:xfrm>
        </p:spPr>
        <p:txBody>
          <a:bodyPr wrap="square" anchor="t">
            <a:normAutofit/>
          </a:bodyPr>
          <a:lstStyle/>
          <a:p>
            <a:r>
              <a:rPr lang="da-DK" sz="5000">
                <a:hlinkClick r:id="rId2"/>
              </a:rPr>
              <a:t>www.Videnskab.dk</a:t>
            </a:r>
            <a:r>
              <a:rPr lang="da-DK" sz="5000"/>
              <a:t>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CB97F4D-0286-4FFE-AA70-E34C890B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0575" y="1522184"/>
            <a:ext cx="3581181" cy="4570641"/>
          </a:xfrm>
        </p:spPr>
        <p:txBody>
          <a:bodyPr anchor="t">
            <a:normAutofit/>
          </a:bodyPr>
          <a:lstStyle/>
          <a:p>
            <a:r>
              <a:rPr lang="da-DK" sz="1600">
                <a:hlinkClick r:id="rId3"/>
              </a:rPr>
              <a:t>https://videnskab.dk/topic/krop-sundhed</a:t>
            </a:r>
            <a:endParaRPr lang="da-DK" sz="1600"/>
          </a:p>
          <a:p>
            <a:r>
              <a:rPr lang="da-DK" sz="1600"/>
              <a:t>Søg artikler her, hvor du skal finde noget, der belyser konsekvenserne af fysisk inaktivitet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3262674-A504-4C90-BBBB-94D20F92A2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54653" y="4120355"/>
            <a:ext cx="1237347" cy="1972470"/>
          </a:xfrm>
          <a:custGeom>
            <a:avLst/>
            <a:gdLst>
              <a:gd name="connsiteX0" fmla="*/ 986235 w 1237347"/>
              <a:gd name="connsiteY0" fmla="*/ 0 h 1972470"/>
              <a:gd name="connsiteX1" fmla="*/ 1184996 w 1237347"/>
              <a:gd name="connsiteY1" fmla="*/ 20037 h 1972470"/>
              <a:gd name="connsiteX2" fmla="*/ 1237347 w 1237347"/>
              <a:gd name="connsiteY2" fmla="*/ 33498 h 1972470"/>
              <a:gd name="connsiteX3" fmla="*/ 1237347 w 1237347"/>
              <a:gd name="connsiteY3" fmla="*/ 1938973 h 1972470"/>
              <a:gd name="connsiteX4" fmla="*/ 1184996 w 1237347"/>
              <a:gd name="connsiteY4" fmla="*/ 1952433 h 1972470"/>
              <a:gd name="connsiteX5" fmla="*/ 986235 w 1237347"/>
              <a:gd name="connsiteY5" fmla="*/ 1972470 h 1972470"/>
              <a:gd name="connsiteX6" fmla="*/ 0 w 1237347"/>
              <a:gd name="connsiteY6" fmla="*/ 986235 h 1972470"/>
              <a:gd name="connsiteX7" fmla="*/ 986235 w 1237347"/>
              <a:gd name="connsiteY7" fmla="*/ 0 h 1972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7347" h="1972470">
                <a:moveTo>
                  <a:pt x="986235" y="0"/>
                </a:moveTo>
                <a:cubicBezTo>
                  <a:pt x="1054320" y="0"/>
                  <a:pt x="1120794" y="6899"/>
                  <a:pt x="1184996" y="20037"/>
                </a:cubicBezTo>
                <a:lnTo>
                  <a:pt x="1237347" y="33498"/>
                </a:lnTo>
                <a:lnTo>
                  <a:pt x="1237347" y="1938973"/>
                </a:lnTo>
                <a:lnTo>
                  <a:pt x="1184996" y="1952433"/>
                </a:lnTo>
                <a:cubicBezTo>
                  <a:pt x="1120794" y="1965571"/>
                  <a:pt x="1054320" y="1972470"/>
                  <a:pt x="986235" y="1972470"/>
                </a:cubicBezTo>
                <a:cubicBezTo>
                  <a:pt x="441552" y="1972470"/>
                  <a:pt x="0" y="1530918"/>
                  <a:pt x="0" y="986235"/>
                </a:cubicBezTo>
                <a:cubicBezTo>
                  <a:pt x="0" y="441552"/>
                  <a:pt x="441552" y="0"/>
                  <a:pt x="986235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508000" dist="76200" dir="15480000">
              <a:schemeClr val="accent1">
                <a:lumMod val="60000"/>
                <a:lumOff val="40000"/>
                <a:alpha val="6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867131"/>
      </p:ext>
    </p:extLst>
  </p:cSld>
  <p:clrMapOvr>
    <a:masterClrMapping/>
  </p:clrMapOvr>
</p:sld>
</file>

<file path=ppt/theme/theme1.xml><?xml version="1.0" encoding="utf-8"?>
<a:theme xmlns:a="http://schemas.openxmlformats.org/drawingml/2006/main" name="PrismaticVTI">
  <a:themeElements>
    <a:clrScheme name="AnalogousFromLightSeedLeftStep">
      <a:dk1>
        <a:srgbClr val="000000"/>
      </a:dk1>
      <a:lt1>
        <a:srgbClr val="FFFFFF"/>
      </a:lt1>
      <a:dk2>
        <a:srgbClr val="412425"/>
      </a:dk2>
      <a:lt2>
        <a:srgbClr val="E2E6E8"/>
      </a:lt2>
      <a:accent1>
        <a:srgbClr val="D89264"/>
      </a:accent1>
      <a:accent2>
        <a:srgbClr val="D76264"/>
      </a:accent2>
      <a:accent3>
        <a:srgbClr val="DE7EA8"/>
      </a:accent3>
      <a:accent4>
        <a:srgbClr val="D762C5"/>
      </a:accent4>
      <a:accent5>
        <a:srgbClr val="C57EDE"/>
      </a:accent5>
      <a:accent6>
        <a:srgbClr val="8762D7"/>
      </a:accent6>
      <a:hlink>
        <a:srgbClr val="5987A5"/>
      </a:hlink>
      <a:folHlink>
        <a:srgbClr val="7F7F7F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ppt/theme/theme2.xml><?xml version="1.0" encoding="utf-8"?>
<a:theme xmlns:a="http://schemas.openxmlformats.org/drawingml/2006/main" name="3DFloatVTI">
  <a:themeElements>
    <a:clrScheme name="AnalogousFromDarkSeedLeftStep">
      <a:dk1>
        <a:srgbClr val="000000"/>
      </a:dk1>
      <a:lt1>
        <a:srgbClr val="FFFFFF"/>
      </a:lt1>
      <a:dk2>
        <a:srgbClr val="311C20"/>
      </a:dk2>
      <a:lt2>
        <a:srgbClr val="F0F2F3"/>
      </a:lt2>
      <a:accent1>
        <a:srgbClr val="E77129"/>
      </a:accent1>
      <a:accent2>
        <a:srgbClr val="D5171F"/>
      </a:accent2>
      <a:accent3>
        <a:srgbClr val="E7297F"/>
      </a:accent3>
      <a:accent4>
        <a:srgbClr val="D517BD"/>
      </a:accent4>
      <a:accent5>
        <a:srgbClr val="B029E7"/>
      </a:accent5>
      <a:accent6>
        <a:srgbClr val="5925D7"/>
      </a:accent6>
      <a:hlink>
        <a:srgbClr val="AF3FBF"/>
      </a:hlink>
      <a:folHlink>
        <a:srgbClr val="7F7F7F"/>
      </a:folHlink>
    </a:clrScheme>
    <a:fontScheme name="Float">
      <a:majorFont>
        <a:latin typeface="Sitka Heading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4d08b01-d44e-447c-b274-cbfe2426c0df">
      <Terms xmlns="http://schemas.microsoft.com/office/infopath/2007/PartnerControls"/>
    </lcf76f155ced4ddcb4097134ff3c332f>
    <TaxCatchAll xmlns="6d650cfe-2cc3-4d54-81e1-fa802eb2884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16E02FD97FCA64EBD7228A4C90F5733" ma:contentTypeVersion="17" ma:contentTypeDescription="Opret et nyt dokument." ma:contentTypeScope="" ma:versionID="18e5987c0fd13b7207e3aa72bb878ff2">
  <xsd:schema xmlns:xsd="http://www.w3.org/2001/XMLSchema" xmlns:xs="http://www.w3.org/2001/XMLSchema" xmlns:p="http://schemas.microsoft.com/office/2006/metadata/properties" xmlns:ns2="04d08b01-d44e-447c-b274-cbfe2426c0df" xmlns:ns3="6d650cfe-2cc3-4d54-81e1-fa802eb28842" targetNamespace="http://schemas.microsoft.com/office/2006/metadata/properties" ma:root="true" ma:fieldsID="ffa98d0cfad75d341224ead01f644095" ns2:_="" ns3:_="">
    <xsd:import namespace="04d08b01-d44e-447c-b274-cbfe2426c0df"/>
    <xsd:import namespace="6d650cfe-2cc3-4d54-81e1-fa802eb288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d08b01-d44e-447c-b274-cbfe2426c0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Billedmærker" ma:readOnly="false" ma:fieldId="{5cf76f15-5ced-4ddc-b409-7134ff3c332f}" ma:taxonomyMulti="true" ma:sspId="7d2a11bd-5271-4372-9cee-54954ef515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650cfe-2cc3-4d54-81e1-fa802eb28842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7c6965b-06f1-48aa-96bd-297ec2027a76}" ma:internalName="TaxCatchAll" ma:showField="CatchAllData" ma:web="6d650cfe-2cc3-4d54-81e1-fa802eb288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A34C2B-7DFF-4AF1-A83F-29166567A141}">
  <ds:schemaRefs>
    <ds:schemaRef ds:uri="http://purl.org/dc/terms/"/>
    <ds:schemaRef ds:uri="http://purl.org/dc/dcmitype/"/>
    <ds:schemaRef ds:uri="http://purl.org/dc/elements/1.1/"/>
    <ds:schemaRef ds:uri="http://www.w3.org/XML/1998/namespace"/>
    <ds:schemaRef ds:uri="http://schemas.microsoft.com/office/2006/documentManagement/types"/>
    <ds:schemaRef ds:uri="04d08b01-d44e-447c-b274-cbfe2426c0df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6d650cfe-2cc3-4d54-81e1-fa802eb28842"/>
  </ds:schemaRefs>
</ds:datastoreItem>
</file>

<file path=customXml/itemProps2.xml><?xml version="1.0" encoding="utf-8"?>
<ds:datastoreItem xmlns:ds="http://schemas.openxmlformats.org/officeDocument/2006/customXml" ds:itemID="{418B47CB-CDF1-4AE8-A1B7-7644432BF5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6AC2D5-3CAE-462F-84B7-AD209A77E7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d08b01-d44e-447c-b274-cbfe2426c0df"/>
    <ds:schemaRef ds:uri="6d650cfe-2cc3-4d54-81e1-fa802eb288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140</Words>
  <Application>Microsoft Office PowerPoint</Application>
  <PresentationFormat>Widescreen</PresentationFormat>
  <Paragraphs>24</Paragraphs>
  <Slides>9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9</vt:i4>
      </vt:variant>
    </vt:vector>
  </HeadingPairs>
  <TitlesOfParts>
    <vt:vector size="16" baseType="lpstr">
      <vt:lpstr>Aharoni</vt:lpstr>
      <vt:lpstr>Arial</vt:lpstr>
      <vt:lpstr>Avenir Next LT Pro</vt:lpstr>
      <vt:lpstr>Sitka Heading</vt:lpstr>
      <vt:lpstr>Source Sans Pro</vt:lpstr>
      <vt:lpstr>PrismaticVTI</vt:lpstr>
      <vt:lpstr>3DFloatVTI</vt:lpstr>
      <vt:lpstr> Metoder i biologi</vt:lpstr>
      <vt:lpstr>FF1 om Forskellige liv i Danmark – aktiv versus inaktiv</vt:lpstr>
      <vt:lpstr>Skriv individuelt noter til hvad der karakteriserer de tre hovedområder</vt:lpstr>
      <vt:lpstr>Individuel brainstorm: Hvilke forsøg eller observationer kan vi lave i biologi, der belyser sammenhæng mellem sundhed og fysisk aktivtet?</vt:lpstr>
      <vt:lpstr>Skriv det ind i elevfeedback på dagens modul i lectio</vt:lpstr>
      <vt:lpstr>Biologi-lærebogen: ”Biologi i udvikling”</vt:lpstr>
      <vt:lpstr>Fysisk inaktivitet på Sundhed.dk</vt:lpstr>
      <vt:lpstr>Om Metabolisk syndrom på Sundhed.dk</vt:lpstr>
      <vt:lpstr>www.Videnskab.dk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Metoder i biologi</dc:title>
  <dc:creator>[MI]  Mie Marving</dc:creator>
  <cp:lastModifiedBy>Mads Stenbæk</cp:lastModifiedBy>
  <cp:revision>2</cp:revision>
  <dcterms:created xsi:type="dcterms:W3CDTF">2022-06-23T18:23:25Z</dcterms:created>
  <dcterms:modified xsi:type="dcterms:W3CDTF">2024-06-27T13:18:27Z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0x010100516E02FD97FCA64EBD7228A4C90F5733</vt:lpwstr>
  </property>
</Properties>
</file>