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60" r:id="rId7"/>
    <p:sldId id="259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6/27/2024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00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7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4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5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5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10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3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5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6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7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5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E433CB3-EAB2-4842-A1DD-7BC051B55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4" name="Video 3" descr="Et billede, der indeholder græs, jord&#10;&#10;Automatisk genereret beskrivelse">
            <a:extLst>
              <a:ext uri="{FF2B5EF4-FFF2-40B4-BE49-F238E27FC236}">
                <a16:creationId xmlns:a16="http://schemas.microsoft.com/office/drawing/2014/main" id="{20E3DD7D-E052-4732-B60A-6F066BA5DB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AF9F3F-2AF9-4108-A33C-05E0835A98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19945"/>
            <a:ext cx="12192000" cy="3138055"/>
          </a:xfrm>
          <a:prstGeom prst="rect">
            <a:avLst/>
          </a:prstGeom>
          <a:gradFill>
            <a:gsLst>
              <a:gs pos="47000">
                <a:srgbClr val="000000">
                  <a:alpha val="29000"/>
                </a:srgbClr>
              </a:gs>
              <a:gs pos="0">
                <a:schemeClr val="tx1">
                  <a:alpha val="0"/>
                </a:scheme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776B0B4-EBCF-4292-BACF-A789A13BBF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85800 w 12192000"/>
              <a:gd name="connsiteY0" fmla="*/ 685800 h 6858000"/>
              <a:gd name="connsiteX1" fmla="*/ 685800 w 12192000"/>
              <a:gd name="connsiteY1" fmla="*/ 6172200 h 6858000"/>
              <a:gd name="connsiteX2" fmla="*/ 11506200 w 12192000"/>
              <a:gd name="connsiteY2" fmla="*/ 6172200 h 6858000"/>
              <a:gd name="connsiteX3" fmla="*/ 11506200 w 12192000"/>
              <a:gd name="connsiteY3" fmla="*/ 685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85800" y="685800"/>
                </a:moveTo>
                <a:lnTo>
                  <a:pt x="685800" y="6172200"/>
                </a:lnTo>
                <a:lnTo>
                  <a:pt x="11506200" y="6172200"/>
                </a:lnTo>
                <a:lnTo>
                  <a:pt x="11506200" y="685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7BF775-A3F1-43B6-8C4C-0920BD060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4114799"/>
            <a:ext cx="9486900" cy="1156915"/>
          </a:xfrm>
        </p:spPr>
        <p:txBody>
          <a:bodyPr>
            <a:normAutofit/>
          </a:bodyPr>
          <a:lstStyle/>
          <a:p>
            <a:r>
              <a:rPr lang="da-DK" sz="3200" dirty="0">
                <a:solidFill>
                  <a:srgbClr val="FFFFFF"/>
                </a:solidFill>
              </a:rPr>
              <a:t>Fysisk inaktiv versus aktiv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1D071D9-3EFB-4742-B8C3-E9D558899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5271715"/>
            <a:ext cx="8115300" cy="644992"/>
          </a:xfrm>
        </p:spPr>
        <p:txBody>
          <a:bodyPr>
            <a:normAutofit/>
          </a:bodyPr>
          <a:lstStyle/>
          <a:p>
            <a:r>
              <a:rPr lang="da-DK" sz="2000" dirty="0">
                <a:solidFill>
                  <a:srgbClr val="FFFFFF"/>
                </a:solidFill>
              </a:rPr>
              <a:t>1.g biologi</a:t>
            </a:r>
          </a:p>
        </p:txBody>
      </p:sp>
    </p:spTree>
    <p:extLst>
      <p:ext uri="{BB962C8B-B14F-4D97-AF65-F5344CB8AC3E}">
        <p14:creationId xmlns:p14="http://schemas.microsoft.com/office/powerpoint/2010/main" val="152712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EB1F1-C0AB-41E6-8D04-44C362DA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Fysisk inaktiv versus aktiv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F0388C9-0A21-43A9-95EB-1B4BC14E9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54102"/>
            <a:ext cx="10271761" cy="4492137"/>
          </a:xfrm>
        </p:spPr>
        <p:txBody>
          <a:bodyPr>
            <a:normAutofit/>
          </a:bodyPr>
          <a:lstStyle/>
          <a:p>
            <a:r>
              <a:rPr lang="da-DK" dirty="0"/>
              <a:t>Målinger, der er tegn på fysisk aktivitet</a:t>
            </a:r>
          </a:p>
          <a:p>
            <a:pPr lvl="1"/>
            <a:r>
              <a:rPr lang="da-DK" b="1" dirty="0"/>
              <a:t>Pulsen</a:t>
            </a:r>
            <a:r>
              <a:rPr lang="da-DK" dirty="0"/>
              <a:t> – antal hjerteslag pr. minut.</a:t>
            </a:r>
          </a:p>
          <a:p>
            <a:pPr lvl="1"/>
            <a:r>
              <a:rPr lang="da-DK" dirty="0"/>
              <a:t>Musklernes mekaniske arbejde: ATP-forbrug ved aktin og myosin, der bevæges i forhold til hinanden, danner overskudsvarme, som afgives ved at blodet sendes til vener i huden. </a:t>
            </a:r>
            <a:r>
              <a:rPr lang="da-DK" b="1" dirty="0"/>
              <a:t>Respirationen.</a:t>
            </a:r>
          </a:p>
          <a:p>
            <a:pPr lvl="1"/>
            <a:r>
              <a:rPr lang="da-DK" dirty="0"/>
              <a:t>Hvis overskudsvarmen ikke kan afgives tilstrækkeligt ved ovenstående kan </a:t>
            </a:r>
            <a:r>
              <a:rPr lang="da-DK" b="1" dirty="0"/>
              <a:t>sved</a:t>
            </a:r>
            <a:r>
              <a:rPr lang="da-DK" dirty="0"/>
              <a:t> produceres, så kroppen køles af ved at vandet fordamper. Fordampning kræver tilførsel af meget energi, så det fjerner varmen. Lige som den måde et køleskab virker på.</a:t>
            </a:r>
          </a:p>
          <a:p>
            <a:pPr lvl="1"/>
            <a:r>
              <a:rPr lang="da-DK" b="1" dirty="0"/>
              <a:t>Blodtrykket</a:t>
            </a:r>
            <a:r>
              <a:rPr lang="da-DK" dirty="0"/>
              <a:t> stiger, når kroppens er aktiv. Vi kan måle blodtrykket med blodtryksapparat. (Blodtrykket falder til et lavere blodtryk bagefter aktiviteten.)</a:t>
            </a:r>
          </a:p>
          <a:p>
            <a:pPr lvl="1"/>
            <a:r>
              <a:rPr lang="da-DK" dirty="0"/>
              <a:t>Desuden kan vi måle kroppens fordeling af </a:t>
            </a:r>
            <a:r>
              <a:rPr lang="da-DK" dirty="0" err="1"/>
              <a:t>muskel-masse</a:t>
            </a:r>
            <a:r>
              <a:rPr lang="da-DK" dirty="0"/>
              <a:t> og fedtcelle-masse ved nogle badevægte.</a:t>
            </a:r>
          </a:p>
        </p:txBody>
      </p:sp>
    </p:spTree>
    <p:extLst>
      <p:ext uri="{BB962C8B-B14F-4D97-AF65-F5344CB8AC3E}">
        <p14:creationId xmlns:p14="http://schemas.microsoft.com/office/powerpoint/2010/main" val="2511816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799B4-5CC6-446D-983C-2E4FC877C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praktisk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8C251DA-B3DC-4B2E-B937-91A17D452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¼ løber ikke. (de skal måle med blodtryksapparaterne)</a:t>
            </a:r>
          </a:p>
          <a:p>
            <a:r>
              <a:rPr lang="da-DK" dirty="0"/>
              <a:t>¼ løber de 400 meter langsomt rundt. – Foreslå tid!</a:t>
            </a:r>
          </a:p>
          <a:p>
            <a:r>
              <a:rPr lang="da-DK" dirty="0"/>
              <a:t>¼ løber de 400 meter mellem hurtigt rundt. Foreslå tid.</a:t>
            </a:r>
          </a:p>
          <a:p>
            <a:r>
              <a:rPr lang="da-DK" dirty="0"/>
              <a:t>¼ løber de 400 meter så hurtigt som muligt. (her vil der dannes mælkesyre)</a:t>
            </a:r>
          </a:p>
          <a:p>
            <a:endParaRPr lang="da-DK" dirty="0"/>
          </a:p>
          <a:p>
            <a:r>
              <a:rPr lang="da-DK" dirty="0"/>
              <a:t>En elev, som er skadet kan være løbsleder. Og noterer løbetiderne.</a:t>
            </a:r>
          </a:p>
          <a:p>
            <a:r>
              <a:rPr lang="da-DK" dirty="0"/>
              <a:t>Man må gerne løbe flere af løbene.</a:t>
            </a:r>
          </a:p>
        </p:txBody>
      </p:sp>
    </p:spTree>
    <p:extLst>
      <p:ext uri="{BB962C8B-B14F-4D97-AF65-F5344CB8AC3E}">
        <p14:creationId xmlns:p14="http://schemas.microsoft.com/office/powerpoint/2010/main" val="114271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C1B57-AF47-4F8A-A12B-DF7593F8A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Find ud af ved hjælp af Bogen ”Biologi i udvikling”: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43E5F53-895C-4758-A583-FC9FF6096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Hvad er puls?</a:t>
            </a:r>
          </a:p>
          <a:p>
            <a:r>
              <a:rPr lang="da-DK" dirty="0"/>
              <a:t>Hvad er blodtryk?</a:t>
            </a:r>
          </a:p>
          <a:p>
            <a:r>
              <a:rPr lang="da-DK" dirty="0"/>
              <a:t>Hvad er aktin og myosin og hvordan forbruges ATP i respirationen?</a:t>
            </a:r>
          </a:p>
          <a:p>
            <a:r>
              <a:rPr lang="da-DK" dirty="0"/>
              <a:t>Hvordan forbrændes glukose, når ilttilførslen er utilstrækkelig – laktat-gæring? (laktat kaldes også mælkesyre)</a:t>
            </a:r>
          </a:p>
          <a:p>
            <a:r>
              <a:rPr lang="da-DK" dirty="0"/>
              <a:t>Hvornår dannes der mælkesyre i kroppen?</a:t>
            </a:r>
          </a:p>
        </p:txBody>
      </p:sp>
    </p:spTree>
    <p:extLst>
      <p:ext uri="{BB962C8B-B14F-4D97-AF65-F5344CB8AC3E}">
        <p14:creationId xmlns:p14="http://schemas.microsoft.com/office/powerpoint/2010/main" val="429651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708437-64A1-4A0C-8768-38657D62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da-DK" sz="2700"/>
              <a:t>Tysk – oplevelsesbeskrivelse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1E2FEB8-F713-4B25-B076-B2A4824F4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040" y="2146570"/>
            <a:ext cx="5118965" cy="37544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1900"/>
              <a:t>Hvordan føles det at løbe udenfor?</a:t>
            </a:r>
          </a:p>
          <a:p>
            <a:pPr>
              <a:lnSpc>
                <a:spcPct val="90000"/>
              </a:lnSpc>
            </a:pPr>
            <a:r>
              <a:rPr lang="da-DK" sz="1900"/>
              <a:t>Hvilken betydning har det at vi gør det i koldt vejr?</a:t>
            </a:r>
          </a:p>
          <a:p>
            <a:pPr>
              <a:lnSpc>
                <a:spcPct val="90000"/>
              </a:lnSpc>
            </a:pPr>
            <a:r>
              <a:rPr lang="da-DK" sz="1900"/>
              <a:t>Hvordan føles pulsen i kroppen?</a:t>
            </a:r>
          </a:p>
          <a:p>
            <a:pPr>
              <a:lnSpc>
                <a:spcPct val="90000"/>
              </a:lnSpc>
            </a:pPr>
            <a:r>
              <a:rPr lang="da-DK" sz="1900"/>
              <a:t>Hvordan føles det at løbe stærkt og få mælkesyre i kroppen?</a:t>
            </a:r>
          </a:p>
          <a:p>
            <a:pPr>
              <a:lnSpc>
                <a:spcPct val="90000"/>
              </a:lnSpc>
            </a:pPr>
            <a:r>
              <a:rPr lang="da-DK" sz="1900"/>
              <a:t>Hvor hurtigt skulle I løbe for at danne mælkesyre i kroppen?</a:t>
            </a:r>
          </a:p>
          <a:p>
            <a:pPr>
              <a:lnSpc>
                <a:spcPct val="90000"/>
              </a:lnSpc>
            </a:pPr>
            <a:r>
              <a:rPr lang="da-DK" sz="1900"/>
              <a:t>Hvordan føltes det når musklerne blev trætte?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a-DK" sz="1900"/>
              <a:t>Brug de tyske gloser til at beskrive jeres oplevelse før, under og efter løbeturen.</a:t>
            </a:r>
          </a:p>
        </p:txBody>
      </p:sp>
      <p:pic>
        <p:nvPicPr>
          <p:cNvPr id="5" name="Picture 4" descr="Orm-visning af fødderne på en person, der kører på farten">
            <a:extLst>
              <a:ext uri="{FF2B5EF4-FFF2-40B4-BE49-F238E27FC236}">
                <a16:creationId xmlns:a16="http://schemas.microsoft.com/office/drawing/2014/main" id="{757A5FC5-91D7-4269-9CC4-90392FA3E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28" r="9755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0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63820-2C57-4D63-97AE-D53980423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FF1: Biologi &amp; samfundsfag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61EB15C-D750-4F15-B5E0-79A8D319F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Emne: Ulighed i Sundhed.</a:t>
            </a:r>
          </a:p>
          <a:p>
            <a:r>
              <a:rPr lang="da-DK" dirty="0"/>
              <a:t>Problemformulering: Hvorvidt er der i Danmark tale om Social ulighed i sundhed? </a:t>
            </a:r>
          </a:p>
          <a:p>
            <a:r>
              <a:rPr lang="da-DK" dirty="0"/>
              <a:t>Redegør for begrebet social ulighed i sundhed, herunder hvorledes sundhed kan måles biologisk.</a:t>
            </a:r>
          </a:p>
          <a:p>
            <a:r>
              <a:rPr lang="da-DK" dirty="0"/>
              <a:t>Analyser omfanget af social ulighed i sundhed i Danmark, herunder sammenhængen mellem sundhed og fysisk aktivitet.</a:t>
            </a:r>
          </a:p>
          <a:p>
            <a:r>
              <a:rPr lang="da-DK" dirty="0"/>
              <a:t>Diskuter hvordan social ulighed i sundhed kan forebygges, herunder hvad der kan kræves af samfundet og hvad der kan kræves at det enkelte individ.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7626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7E7C8-D9A5-49CA-B048-C1510643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Flere forsøg, som vi kan lave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71CB48C-6DE6-480B-A5DB-9427BD540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Måling af laktat i blodet. Bestemmelse af anaerob tærskel.</a:t>
            </a:r>
          </a:p>
          <a:p>
            <a:r>
              <a:rPr lang="da-DK" dirty="0"/>
              <a:t>Målinger af kroppens sammensætning: muskelmasse, fedtprocent, knogletæthed. </a:t>
            </a:r>
            <a:r>
              <a:rPr lang="da-DK" dirty="0" err="1"/>
              <a:t>Dexa</a:t>
            </a:r>
            <a:r>
              <a:rPr lang="da-DK" dirty="0"/>
              <a:t>-scanner – inde på </a:t>
            </a:r>
            <a:r>
              <a:rPr lang="da-DK" dirty="0" err="1"/>
              <a:t>uni</a:t>
            </a:r>
            <a:r>
              <a:rPr lang="da-DK" dirty="0"/>
              <a:t>. Ellers avanceret badevægt med måling af modstanden gennem kroppen.</a:t>
            </a:r>
          </a:p>
          <a:p>
            <a:r>
              <a:rPr lang="da-DK" dirty="0"/>
              <a:t>Konditionstest før og efter et træningsforløb – træningsprojekt kommer</a:t>
            </a:r>
          </a:p>
          <a:p>
            <a:pPr lvl="1"/>
            <a:r>
              <a:rPr lang="da-DK" dirty="0"/>
              <a:t>To punks cykeltest</a:t>
            </a:r>
          </a:p>
          <a:p>
            <a:pPr lvl="1"/>
            <a:r>
              <a:rPr lang="da-DK" dirty="0"/>
              <a:t>Steptest </a:t>
            </a:r>
          </a:p>
          <a:p>
            <a:pPr lvl="1"/>
            <a:r>
              <a:rPr lang="da-DK" dirty="0"/>
              <a:t>Coopertest </a:t>
            </a:r>
          </a:p>
          <a:p>
            <a:pPr lvl="1"/>
            <a:r>
              <a:rPr lang="da-DK" dirty="0" err="1"/>
              <a:t>Bib</a:t>
            </a:r>
            <a:r>
              <a:rPr lang="da-DK" dirty="0"/>
              <a:t>-test</a:t>
            </a:r>
          </a:p>
        </p:txBody>
      </p:sp>
    </p:spTree>
    <p:extLst>
      <p:ext uri="{BB962C8B-B14F-4D97-AF65-F5344CB8AC3E}">
        <p14:creationId xmlns:p14="http://schemas.microsoft.com/office/powerpoint/2010/main" val="505398419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3D3523"/>
      </a:dk2>
      <a:lt2>
        <a:srgbClr val="E8E4E2"/>
      </a:lt2>
      <a:accent1>
        <a:srgbClr val="22ADE0"/>
      </a:accent1>
      <a:accent2>
        <a:srgbClr val="36B5A2"/>
      </a:accent2>
      <a:accent3>
        <a:srgbClr val="6E96EE"/>
      </a:accent3>
      <a:accent4>
        <a:srgbClr val="EB584E"/>
      </a:accent4>
      <a:accent5>
        <a:srgbClr val="E88B34"/>
      </a:accent5>
      <a:accent6>
        <a:srgbClr val="AEA33A"/>
      </a:accent6>
      <a:hlink>
        <a:srgbClr val="AA7562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16E02FD97FCA64EBD7228A4C90F5733" ma:contentTypeVersion="17" ma:contentTypeDescription="Opret et nyt dokument." ma:contentTypeScope="" ma:versionID="18e5987c0fd13b7207e3aa72bb878ff2">
  <xsd:schema xmlns:xsd="http://www.w3.org/2001/XMLSchema" xmlns:xs="http://www.w3.org/2001/XMLSchema" xmlns:p="http://schemas.microsoft.com/office/2006/metadata/properties" xmlns:ns2="04d08b01-d44e-447c-b274-cbfe2426c0df" xmlns:ns3="6d650cfe-2cc3-4d54-81e1-fa802eb28842" targetNamespace="http://schemas.microsoft.com/office/2006/metadata/properties" ma:root="true" ma:fieldsID="ffa98d0cfad75d341224ead01f644095" ns2:_="" ns3:_="">
    <xsd:import namespace="04d08b01-d44e-447c-b274-cbfe2426c0df"/>
    <xsd:import namespace="6d650cfe-2cc3-4d54-81e1-fa802eb28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08b01-d44e-447c-b274-cbfe2426c0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Billedmærker" ma:readOnly="false" ma:fieldId="{5cf76f15-5ced-4ddc-b409-7134ff3c332f}" ma:taxonomyMulti="true" ma:sspId="7d2a11bd-5271-4372-9cee-54954ef515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50cfe-2cc3-4d54-81e1-fa802eb2884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7c6965b-06f1-48aa-96bd-297ec2027a76}" ma:internalName="TaxCatchAll" ma:showField="CatchAllData" ma:web="6d650cfe-2cc3-4d54-81e1-fa802eb28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d08b01-d44e-447c-b274-cbfe2426c0df">
      <Terms xmlns="http://schemas.microsoft.com/office/infopath/2007/PartnerControls"/>
    </lcf76f155ced4ddcb4097134ff3c332f>
    <TaxCatchAll xmlns="6d650cfe-2cc3-4d54-81e1-fa802eb28842" xsi:nil="true"/>
  </documentManagement>
</p:properties>
</file>

<file path=customXml/itemProps1.xml><?xml version="1.0" encoding="utf-8"?>
<ds:datastoreItem xmlns:ds="http://schemas.openxmlformats.org/officeDocument/2006/customXml" ds:itemID="{E78BFCD0-BC75-4990-A45C-0269BCCF40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979CFF-92A5-4F3E-ACD8-A611298B6F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d08b01-d44e-447c-b274-cbfe2426c0df"/>
    <ds:schemaRef ds:uri="6d650cfe-2cc3-4d54-81e1-fa802eb288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82CE4A-FE8F-4194-A901-A4A74BC5C8D4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04d08b01-d44e-447c-b274-cbfe2426c0df"/>
    <ds:schemaRef ds:uri="6d650cfe-2cc3-4d54-81e1-fa802eb28842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</Words>
  <Application>Microsoft Office PowerPoint</Application>
  <PresentationFormat>Widescreen</PresentationFormat>
  <Paragraphs>45</Paragraphs>
  <Slides>7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1" baseType="lpstr">
      <vt:lpstr>Arial</vt:lpstr>
      <vt:lpstr>Gill Sans MT</vt:lpstr>
      <vt:lpstr>Goudy Old Style</vt:lpstr>
      <vt:lpstr>ClassicFrameVTI</vt:lpstr>
      <vt:lpstr>Fysisk inaktiv versus aktiv</vt:lpstr>
      <vt:lpstr>Fysisk inaktiv versus aktiv</vt:lpstr>
      <vt:lpstr>praktisk</vt:lpstr>
      <vt:lpstr>Find ud af ved hjælp af Bogen ”Biologi i udvikling”:</vt:lpstr>
      <vt:lpstr>Tysk – oplevelsesbeskrivelse</vt:lpstr>
      <vt:lpstr>FF1: Biologi &amp; samfundsfag</vt:lpstr>
      <vt:lpstr>Flere forsøg, som vi kan lave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Fysisk inaktiv versus aktiv</dc:title>
  <dc:creator>[MI]  Mie Marving</dc:creator>
  <cp:lastModifiedBy>Mads Stenbæk</cp:lastModifiedBy>
  <cp:revision>1</cp:revision>
  <dcterms:created xsi:type="dcterms:W3CDTF">2022-06-23T18:20:26Z</dcterms:created>
  <dcterms:modified xsi:type="dcterms:W3CDTF">2024-06-27T13:20:39Z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0x010100516E02FD97FCA64EBD7228A4C90F5733</vt:lpwstr>
  </property>
</Properties>
</file>