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8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1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07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0A69-C0BC-4A5A-8FE4-5D0B5D0F11EE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4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3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6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8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6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8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9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6/27/2024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3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7DACB-8B63-4EA2-992F-5F1F54994A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FORSØG MED </a:t>
            </a:r>
            <a:r>
              <a:rPr lang="da-DK" dirty="0" err="1"/>
              <a:t>DOping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716D40A-2030-4A12-9A18-9E721E81E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1.g biologi</a:t>
            </a:r>
          </a:p>
          <a:p>
            <a:r>
              <a:rPr lang="da-DK" dirty="0"/>
              <a:t>23. Marts 2022</a:t>
            </a:r>
          </a:p>
        </p:txBody>
      </p:sp>
    </p:spTree>
    <p:extLst>
      <p:ext uri="{BB962C8B-B14F-4D97-AF65-F5344CB8AC3E}">
        <p14:creationId xmlns:p14="http://schemas.microsoft.com/office/powerpoint/2010/main" val="26853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47A32C5-5E60-4465-BA7C-07475B3C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da-DK" sz="4800">
                <a:solidFill>
                  <a:srgbClr val="FFFFFF"/>
                </a:solidFill>
              </a:rPr>
              <a:t>I skal designe et forsøg med Doping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AE328A-CE10-4FE7-8399-E3F382A6A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1900" dirty="0"/>
              <a:t>Kriterier for forsøget:</a:t>
            </a:r>
          </a:p>
          <a:p>
            <a:r>
              <a:rPr lang="da-DK" sz="1900" dirty="0"/>
              <a:t>Det skal undersøge virkningen af en måde at dope sig på</a:t>
            </a:r>
          </a:p>
          <a:p>
            <a:r>
              <a:rPr lang="da-DK" sz="1900" dirty="0"/>
              <a:t>Det skal være med lovlige stoffer og inden for det helbredsmæssigt forsvarlige</a:t>
            </a:r>
          </a:p>
          <a:p>
            <a:r>
              <a:rPr lang="da-DK" sz="1900" dirty="0"/>
              <a:t>Det skal udføres i praksis de næste gange af elever i 1.c – evt. hjemme også?</a:t>
            </a:r>
          </a:p>
          <a:p>
            <a:r>
              <a:rPr lang="da-DK" sz="1900" dirty="0"/>
              <a:t>Der skal være målbare (kvantitative data) og suppleres med kvalitative data (fx interview med fokus på følelse i kroppen og den mentale følelse)</a:t>
            </a:r>
          </a:p>
          <a:p>
            <a:r>
              <a:rPr lang="da-DK" sz="1900" dirty="0"/>
              <a:t>Forsøget skal dokumenteres med billeder og forsøgsbeskrivelse i modulet. Hvem gør hvad, hvem skaffer fx kaffe med og uden koffein, energidrik med eller uden koffein eller hvad I vælger at undersøge effekten af.</a:t>
            </a:r>
          </a:p>
          <a:p>
            <a:r>
              <a:rPr lang="da-DK" sz="1900" dirty="0" err="1"/>
              <a:t>Placebo-effekten</a:t>
            </a:r>
            <a:r>
              <a:rPr lang="da-DK" sz="1900" dirty="0"/>
              <a:t> skal afdækkes</a:t>
            </a:r>
          </a:p>
          <a:p>
            <a:endParaRPr lang="da-DK" sz="19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56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4452A4A-2853-4001-9BA1-21733333F9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5774268" cy="5780684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9CDD7D-7BD9-4461-B86E-879D7CAD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93" y="484632"/>
            <a:ext cx="5168168" cy="1609344"/>
          </a:xfrm>
        </p:spPr>
        <p:txBody>
          <a:bodyPr>
            <a:normAutofit/>
          </a:bodyPr>
          <a:lstStyle/>
          <a:p>
            <a:r>
              <a:rPr lang="da-DK" sz="4400"/>
              <a:t>placebo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0A08A8D-E9D0-6C76-EF2B-E94404B54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93" y="2121408"/>
            <a:ext cx="5168168" cy="3759628"/>
          </a:xfrm>
        </p:spPr>
        <p:txBody>
          <a:bodyPr>
            <a:normAutofit/>
          </a:bodyPr>
          <a:lstStyle/>
          <a:p>
            <a:r>
              <a:rPr lang="en-US" sz="1800" dirty="0" err="1"/>
              <a:t>Hvis</a:t>
            </a:r>
            <a:r>
              <a:rPr lang="en-US" sz="1800" dirty="0"/>
              <a:t> du </a:t>
            </a:r>
            <a:r>
              <a:rPr lang="en-US" sz="1800" dirty="0" err="1"/>
              <a:t>tror</a:t>
            </a:r>
            <a:r>
              <a:rPr lang="en-US" sz="1800" dirty="0"/>
              <a:t> at du </a:t>
            </a:r>
            <a:r>
              <a:rPr lang="en-US" sz="1800" dirty="0" err="1"/>
              <a:t>får</a:t>
            </a:r>
            <a:r>
              <a:rPr lang="en-US" sz="1800" dirty="0"/>
              <a:t> </a:t>
            </a:r>
            <a:r>
              <a:rPr lang="en-US" sz="1800" dirty="0" err="1"/>
              <a:t>noget</a:t>
            </a:r>
            <a:r>
              <a:rPr lang="en-US" sz="1800" dirty="0"/>
              <a:t> </a:t>
            </a:r>
            <a:r>
              <a:rPr lang="en-US" sz="1800" dirty="0" err="1"/>
              <a:t>virksomt</a:t>
            </a:r>
            <a:r>
              <a:rPr lang="en-US" sz="1800" dirty="0"/>
              <a:t>, </a:t>
            </a:r>
            <a:r>
              <a:rPr lang="en-US" sz="1800" dirty="0" err="1"/>
              <a:t>vil</a:t>
            </a:r>
            <a:r>
              <a:rPr lang="en-US" sz="1800" dirty="0"/>
              <a:t> det </a:t>
            </a:r>
            <a:r>
              <a:rPr lang="en-US" sz="1800" dirty="0" err="1"/>
              <a:t>virke</a:t>
            </a:r>
            <a:r>
              <a:rPr lang="en-US" sz="1800" dirty="0"/>
              <a:t>….</a:t>
            </a:r>
          </a:p>
          <a:p>
            <a:endParaRPr lang="en-US" sz="1800" dirty="0"/>
          </a:p>
          <a:p>
            <a:r>
              <a:rPr lang="en-US" sz="1800" dirty="0" err="1"/>
              <a:t>Blindet</a:t>
            </a:r>
            <a:r>
              <a:rPr lang="en-US" sz="1800" dirty="0"/>
              <a:t> –  du </a:t>
            </a:r>
            <a:r>
              <a:rPr lang="en-US" sz="1800" dirty="0" err="1"/>
              <a:t>ved</a:t>
            </a:r>
            <a:r>
              <a:rPr lang="en-US" sz="1800" dirty="0"/>
              <a:t> </a:t>
            </a:r>
            <a:r>
              <a:rPr lang="en-US" sz="1800" dirty="0" err="1"/>
              <a:t>ikke</a:t>
            </a:r>
            <a:r>
              <a:rPr lang="en-US" sz="1800" dirty="0"/>
              <a:t> om du </a:t>
            </a:r>
            <a:r>
              <a:rPr lang="en-US" sz="1800" dirty="0" err="1"/>
              <a:t>får</a:t>
            </a:r>
            <a:r>
              <a:rPr lang="en-US" sz="1800" dirty="0"/>
              <a:t> det </a:t>
            </a:r>
            <a:r>
              <a:rPr lang="en-US" sz="1800" dirty="0" err="1"/>
              <a:t>virksomme</a:t>
            </a:r>
            <a:r>
              <a:rPr lang="en-US" sz="1800" dirty="0"/>
              <a:t> </a:t>
            </a:r>
            <a:r>
              <a:rPr lang="en-US" sz="1800" dirty="0" err="1"/>
              <a:t>stof</a:t>
            </a:r>
            <a:r>
              <a:rPr lang="en-US" sz="1800" dirty="0"/>
              <a:t> </a:t>
            </a:r>
            <a:r>
              <a:rPr lang="en-US" sz="1800" dirty="0" err="1"/>
              <a:t>eller</a:t>
            </a:r>
            <a:r>
              <a:rPr lang="en-US" sz="1800" dirty="0"/>
              <a:t> </a:t>
            </a:r>
            <a:r>
              <a:rPr lang="en-US" sz="1800" dirty="0" err="1"/>
              <a:t>ej</a:t>
            </a:r>
            <a:endParaRPr lang="en-US" sz="1800" dirty="0"/>
          </a:p>
          <a:p>
            <a:r>
              <a:rPr lang="en-US" sz="1800" dirty="0" err="1"/>
              <a:t>Dobbeltblindet</a:t>
            </a:r>
            <a:r>
              <a:rPr lang="en-US" sz="1800" dirty="0"/>
              <a:t> – den, der </a:t>
            </a:r>
            <a:r>
              <a:rPr lang="en-US" sz="1800" dirty="0" err="1"/>
              <a:t>udleverer</a:t>
            </a:r>
            <a:r>
              <a:rPr lang="en-US" sz="1800" dirty="0"/>
              <a:t> det </a:t>
            </a:r>
            <a:r>
              <a:rPr lang="en-US" sz="1800" dirty="0" err="1"/>
              <a:t>virksomme</a:t>
            </a:r>
            <a:r>
              <a:rPr lang="en-US" sz="1800" dirty="0"/>
              <a:t> </a:t>
            </a:r>
            <a:r>
              <a:rPr lang="en-US" sz="1800" dirty="0" err="1"/>
              <a:t>stof</a:t>
            </a:r>
            <a:r>
              <a:rPr lang="en-US" sz="1800" dirty="0"/>
              <a:t>, </a:t>
            </a:r>
            <a:r>
              <a:rPr lang="en-US" sz="1800" dirty="0" err="1"/>
              <a:t>ved</a:t>
            </a:r>
            <a:r>
              <a:rPr lang="en-US" sz="1800" dirty="0"/>
              <a:t> </a:t>
            </a:r>
            <a:r>
              <a:rPr lang="en-US" sz="1800" dirty="0" err="1"/>
              <a:t>ikke</a:t>
            </a:r>
            <a:r>
              <a:rPr lang="en-US" sz="1800" dirty="0"/>
              <a:t> om det et </a:t>
            </a:r>
            <a:r>
              <a:rPr lang="en-US" sz="1800" dirty="0" err="1"/>
              <a:t>virksomt</a:t>
            </a:r>
            <a:r>
              <a:rPr lang="en-US" sz="1800" dirty="0"/>
              <a:t> </a:t>
            </a:r>
            <a:r>
              <a:rPr lang="en-US" sz="1800" dirty="0" err="1"/>
              <a:t>eller</a:t>
            </a:r>
            <a:r>
              <a:rPr lang="en-US" sz="1800" dirty="0"/>
              <a:t> </a:t>
            </a:r>
            <a:r>
              <a:rPr lang="en-US" sz="1800" dirty="0" err="1"/>
              <a:t>ej</a:t>
            </a:r>
            <a:endParaRPr lang="en-US" sz="1800" dirty="0"/>
          </a:p>
          <a:p>
            <a:r>
              <a:rPr lang="en-US" sz="1800" dirty="0" err="1"/>
              <a:t>Randomiseret</a:t>
            </a:r>
            <a:r>
              <a:rPr lang="en-US" sz="1800" dirty="0"/>
              <a:t> – </a:t>
            </a:r>
            <a:r>
              <a:rPr lang="en-US" sz="1800" dirty="0" err="1"/>
              <a:t>tilfældigt</a:t>
            </a:r>
            <a:r>
              <a:rPr lang="en-US" sz="1800" dirty="0"/>
              <a:t> 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704916CA-1375-456E-A632-4C79A6BBFF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260" r="-1" b="10849"/>
          <a:stretch/>
        </p:blipFill>
        <p:spPr>
          <a:xfrm>
            <a:off x="6241217" y="321733"/>
            <a:ext cx="2380871" cy="284207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B9AC1C-79C9-4966-8F90-DBA8A6984C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776089" y="321733"/>
            <a:ext cx="3091859" cy="1844147"/>
          </a:xfrm>
          <a:prstGeom prst="rect">
            <a:avLst/>
          </a:prstGeom>
          <a:blipFill dpi="0" rotWithShape="1"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92000" sy="89000" flip="xy" algn="ctr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479254-2731-44C5-88FB-BF4A5EF713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50000" y="3324678"/>
            <a:ext cx="2361497" cy="277774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0" ty="0" sx="92000" sy="89000" flip="xy" algn="ctr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3A00321-AE69-4F32-8837-807088AD40A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8494" b="1"/>
          <a:stretch/>
        </p:blipFill>
        <p:spPr>
          <a:xfrm>
            <a:off x="8776087" y="2330472"/>
            <a:ext cx="3106457" cy="3771945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1C0F8264-A19C-4C08-B6EA-A0BC6DEFB7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264CC83-0D4A-4285-9A2E-94AAA96B57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816401C-2A1E-456D-957D-2394225128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308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E59B465-6CF1-4DB3-A86C-D8106C61F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7524" y="2064730"/>
            <a:ext cx="2942706" cy="2728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Det laves </a:t>
            </a:r>
            <a:r>
              <a:rPr lang="en-US" sz="2800" dirty="0" err="1">
                <a:solidFill>
                  <a:schemeClr val="tx2"/>
                </a:solidFill>
              </a:rPr>
              <a:t>på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dansk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såvel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som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på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jeres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andet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fremmedsprog</a:t>
            </a:r>
            <a:endParaRPr lang="en-US" sz="2800" dirty="0">
              <a:solidFill>
                <a:schemeClr val="tx2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5260A691-CEF6-443E-A818-41336796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07" y="1316890"/>
            <a:ext cx="4606394" cy="42242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>
                <a:solidFill>
                  <a:srgbClr val="FFFFFF"/>
                </a:solidFill>
              </a:rPr>
              <a:t>Det kvalitative interview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5309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æ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Props1.xml><?xml version="1.0" encoding="utf-8"?>
<ds:datastoreItem xmlns:ds="http://schemas.openxmlformats.org/officeDocument/2006/customXml" ds:itemID="{873714A1-919F-47F4-8333-C2D1DED4C8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444F15-1D71-4030-9271-C4FBA6716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9343DA-7ECF-48F8-94CE-7A613012FE6F}">
  <ds:schemaRefs>
    <ds:schemaRef ds:uri="04d08b01-d44e-447c-b274-cbfe2426c0df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6d650cfe-2cc3-4d54-81e1-fa802eb28842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0" baseType="lpstr">
      <vt:lpstr>Calibri</vt:lpstr>
      <vt:lpstr>Rockwell</vt:lpstr>
      <vt:lpstr>Rockwell Condensed</vt:lpstr>
      <vt:lpstr>Rockwell Extra Bold</vt:lpstr>
      <vt:lpstr>Wingdings</vt:lpstr>
      <vt:lpstr>Trætype</vt:lpstr>
      <vt:lpstr>FORSØG MED DOping</vt:lpstr>
      <vt:lpstr>I skal designe et forsøg med Doping</vt:lpstr>
      <vt:lpstr>placebo</vt:lpstr>
      <vt:lpstr>Det kvalitative interview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FORSØG MED DOping</dc:title>
  <dc:creator>[MI]  Mie Marving</dc:creator>
  <cp:lastModifiedBy>Mads Stenbæk</cp:lastModifiedBy>
  <cp:revision>1</cp:revision>
  <dcterms:created xsi:type="dcterms:W3CDTF">2022-06-23T18:02:42Z</dcterms:created>
  <dcterms:modified xsi:type="dcterms:W3CDTF">2024-06-27T13:21:08Z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