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71" r:id="rId6"/>
    <p:sldId id="269" r:id="rId7"/>
    <p:sldId id="270" r:id="rId8"/>
    <p:sldId id="258" r:id="rId9"/>
    <p:sldId id="264" r:id="rId10"/>
    <p:sldId id="272" r:id="rId11"/>
    <p:sldId id="263" r:id="rId12"/>
    <p:sldId id="265" r:id="rId13"/>
    <p:sldId id="261" r:id="rId14"/>
    <p:sldId id="262" r:id="rId15"/>
    <p:sldId id="259" r:id="rId16"/>
    <p:sldId id="273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E770-44AE-47D5-B4B1-71BEC9A9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63960"/>
            <a:ext cx="9456049" cy="3594112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A91C7-81A9-46F3-B0F4-D9AB8808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67581"/>
            <a:ext cx="9456049" cy="11973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48C8-9681-4994-B52A-1A8BC79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</p:spPr>
        <p:txBody>
          <a:bodyPr/>
          <a:lstStyle/>
          <a:p>
            <a:fld id="{AE3425CA-4B9D-4420-BB9E-C250DB30E421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F203-CB10-488B-82DC-9D0571A5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2E9B-C8B7-4716-9D05-265A0424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ED8031-DD67-43C6-94A0-646636C95560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22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C3B3-C67F-4C48-A663-EF010429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C4B3F-B3CB-4CF0-AEC8-1893A6A2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D005-2B71-4325-A646-A2278C3A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B861-3779-4E37-8DF0-E9EB3EA96210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6B01-AE16-42EF-B970-5CAF0C89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9BE2-24F4-4F83-8E64-4307C97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7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01120-856A-4F01-B7C1-D87A1E5F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74324" y="552782"/>
            <a:ext cx="2620891" cy="529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62358-C84C-4947-B826-FF738422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52782"/>
            <a:ext cx="6803155" cy="529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1139-AA1A-46DB-B793-17FB8E6E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388-E864-4553-9937-AE9FC5E50CFC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6F6-0FE2-40FB-BFEE-010C222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7B1B-13A1-41BA-B924-FD11450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4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2B9A-9384-46B2-8B4F-B9C2035C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3CF4-CD0B-4F3C-A1CE-1BA3EFDE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E659-17B0-4F70-8F1C-93BF4DB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0750-AB4E-4FCF-9B52-BC954760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6B99-C716-4464-B695-623F4C5A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233A-AD59-4FB1-A1CA-AABFAE0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9538428" cy="371441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6964-650B-4E87-9541-0E659DEC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9" y="4672584"/>
            <a:ext cx="9538428" cy="114380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BB50-DF4A-47B5-A3AD-18712A3A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59B3-D1B8-4A51-AD6E-868C5BF6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A779-6272-4A15-A566-20C4E9A6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86E8F-91EA-4626-BCA8-3B4973C7C9D6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08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2A00-5BBD-436C-BB6D-CE650FC4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3"/>
            <a:ext cx="9683871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E2E-F3C4-4CDD-9138-86AE7A1B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108362"/>
            <a:ext cx="4507926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CD01-B639-46B6-B53D-18FE1E39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9171" y="2108362"/>
            <a:ext cx="4825948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E34C3-86AC-48F9-92A4-F17BFAF9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4B6-0CA7-46BA-A00B-1E68E5C3ED0C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D6A29-C51F-4654-82AD-04056FA6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1EEB6-57E6-40E7-9702-1D5999B5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9C81A-4806-44FF-99D8-13A65B2D066F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8DDCF9-5353-4B5F-8565-8C27F795A4BF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D1A9-BF08-4C6D-805E-244B234E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7784"/>
            <a:ext cx="94395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0C1D8-0907-4FDB-BFAD-36E14AF9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114185"/>
            <a:ext cx="4438887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4441-5FC3-4F86-8ADE-ED90424DB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2900451"/>
            <a:ext cx="4438887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EB34D-DB36-47E0-AE2C-FBEBA2720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5090" y="2114185"/>
            <a:ext cx="4485728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56219-D498-410D-8F2C-03045AE48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5090" y="2900451"/>
            <a:ext cx="4485730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DC9AD-F6B8-44D0-8169-84553C1F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F549-537C-41EC-B9CC-5B6A9AC2A6A7}" type="datetime1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985ED-7382-4F00-845D-4F27841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2CC25-9EC7-4706-9BD4-5E20C4B3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C7D26-1B30-46B8-8221-09886FA3D030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86A75-E140-4995-A8BB-89B5ACE678D2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45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1C2-B85F-435F-8DF3-C714A547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9FE38-24D5-4D5F-A92E-E4F8B23F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9DF69-BE29-4038-9744-17BFC57B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9496F-64EC-46E7-97F0-BCB7E79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4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F19E0-8FE3-45E8-A227-D74EEF1A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1926-56F3-40BC-A03F-62B96941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FE2B6-07A4-4AA0-9BCE-204E13DA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8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266A-CB24-44C5-B2E8-0114208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9283"/>
            <a:ext cx="4603963" cy="2572489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DBD1-7133-47A5-A771-2CEA1853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96" y="549283"/>
            <a:ext cx="4455517" cy="53197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A729F-B24D-424E-B067-003B0601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296498"/>
            <a:ext cx="4603963" cy="2572489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7323-5497-426C-9DD9-3CF69E8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B81-2BC3-42D7-B67D-05C685AA80AD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D7667-4D25-40AF-9D6D-FCB2C21E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0918-EDF8-47A5-BEA8-AC9A7A15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5D2B-FAFB-4BC9-A917-610FDCD0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4608576" cy="2569464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694-5302-42BE-8A7A-6007C10F8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25952" y="552783"/>
            <a:ext cx="4663440" cy="5308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4481C-81D6-4329-8203-70B3FCC3F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9" y="3300984"/>
            <a:ext cx="4608576" cy="2569464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6C12-26C4-4DF7-B013-56D0849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F2B-E487-4905-B553-FB649F2B6F23}" type="datetime1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F307-FB97-40EC-8517-E6F351B3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B397-305A-42B7-A763-829634B9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1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BD48A-4D17-4225-AC4D-67B4C68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4A2B-77AF-4E51-B0C1-0D361EF8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096199"/>
            <a:ext cx="9489000" cy="374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9C2F5-57CA-4152-A766-8F877538F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EF7C3A7-D6F6-4D38-A7C3-B72967BB81A6}" type="datetime1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5FB5-D02B-4BB9-8B8B-D1A11CFE8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44FF-6F88-4090-A77F-499DF9AA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32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86042B-6341-4E38-A80C-926D3BB8AAC9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4AEDE-F25F-43E6-A2C4-7FFF41074990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93C08-EF4C-422B-A728-6C717C47DF6F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25BC6-56A8-46DE-8037-A9A577624B0D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64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EecNQt43EP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ckA0HxvWz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EecNQt43EP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FA868C2F-C6C2-42B5-A940-D084D4DEEE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t="25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684CDD-8149-496B-A633-A5C13162E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2239108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36200">
                <a:srgbClr val="000000">
                  <a:alpha val="33000"/>
                </a:srgbClr>
              </a:gs>
              <a:gs pos="0">
                <a:srgbClr val="000000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72568-12CF-4FA5-8C08-F4AFDABC76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1" y="3191435"/>
            <a:ext cx="12191999" cy="366656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55000">
                <a:srgbClr val="000000">
                  <a:alpha val="37000"/>
                </a:srgbClr>
              </a:gs>
              <a:gs pos="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15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9F4CF0-D35A-451E-A21A-7907B24B9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3798277"/>
            <a:ext cx="6947455" cy="1976958"/>
          </a:xfrm>
        </p:spPr>
        <p:txBody>
          <a:bodyPr anchor="b"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Forsøg med cellemembranen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13A033-3752-4325-8E0B-1AC830B40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8898" y="663961"/>
            <a:ext cx="2063256" cy="1035886"/>
          </a:xfrm>
        </p:spPr>
        <p:txBody>
          <a:bodyPr anchor="t"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1.g </a:t>
            </a:r>
            <a:r>
              <a:rPr lang="da-DK" dirty="0">
                <a:solidFill>
                  <a:srgbClr val="FFFFFF"/>
                </a:solidFill>
              </a:rPr>
              <a:t>Biologi</a:t>
            </a:r>
          </a:p>
          <a:p>
            <a:r>
              <a:rPr lang="da-DK" dirty="0">
                <a:solidFill>
                  <a:srgbClr val="FFFFFF"/>
                </a:solidFill>
              </a:rPr>
              <a:t>2021</a:t>
            </a:r>
          </a:p>
        </p:txBody>
      </p:sp>
      <p:cxnSp>
        <p:nvCxnSpPr>
          <p:cNvPr id="17" name="Main Horizontal Connector">
            <a:extLst>
              <a:ext uri="{FF2B5EF4-FFF2-40B4-BE49-F238E27FC236}">
                <a16:creationId xmlns:a16="http://schemas.microsoft.com/office/drawing/2014/main" id="{4D594499-F983-4364-8ABC-5BCDC2E90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2928D3-58AB-4E4F-A2E6-74A3B341C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53400" y="334928"/>
            <a:ext cx="0" cy="5712509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861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9EF60-63B1-410D-A981-B35EEF3A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Diffusion over membraner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61D7137A-3917-499E-B4F0-DC913852E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985" y="2095500"/>
            <a:ext cx="6663267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4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94AEDE-F25F-43E6-A2C4-7FFF41074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93C08-EF4C-422B-A728-6C717C47D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825BC6-56A8-46DE-8037-A9A577624B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ED8031-DD67-43C6-94A0-646636C955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7EB3AA-2ABA-463E-86F9-2FD09725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663960"/>
            <a:ext cx="2656818" cy="3310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 film om diffusion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767DA0-5F01-487E-A41D-2BBD1FCE6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9" y="4837855"/>
            <a:ext cx="2656820" cy="8746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700">
                <a:hlinkClick r:id="rId2"/>
              </a:rPr>
              <a:t>https://www.youtube.com/watch?v=EecNQt43EPo</a:t>
            </a:r>
            <a:r>
              <a:rPr lang="en-US" sz="1700"/>
              <a:t>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1A6BAD-FAC5-42E2-8ACE-037504BD7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131" y="1124045"/>
            <a:ext cx="6208088" cy="4128378"/>
          </a:xfrm>
          <a:prstGeom prst="rect">
            <a:avLst/>
          </a:prstGeom>
        </p:spPr>
      </p:pic>
      <p:sp>
        <p:nvSpPr>
          <p:cNvPr id="20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cxnSp>
        <p:nvCxnSpPr>
          <p:cNvPr id="22" name="Main Horizontal Connector">
            <a:extLst>
              <a:ext uri="{FF2B5EF4-FFF2-40B4-BE49-F238E27FC236}">
                <a16:creationId xmlns:a16="http://schemas.microsoft.com/office/drawing/2014/main" id="{4D594499-F983-4364-8ABC-5BCDC2E90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A37E3E-52D3-44C9-B418-2D26B214C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848100" y="334928"/>
            <a:ext cx="0" cy="57125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74BE92-BA24-4F82-94AC-ED4A58B22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4502926"/>
            <a:ext cx="3480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2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5D02C1-3ECD-47CF-8F1F-B595E256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024" y="552782"/>
            <a:ext cx="4423224" cy="1643663"/>
          </a:xfrm>
        </p:spPr>
        <p:txBody>
          <a:bodyPr>
            <a:normAutofit/>
          </a:bodyPr>
          <a:lstStyle/>
          <a:p>
            <a:r>
              <a:rPr lang="da-DK" dirty="0"/>
              <a:t>Se filmen om </a:t>
            </a:r>
            <a:r>
              <a:rPr lang="da-DK" dirty="0" err="1"/>
              <a:t>plasmolyse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1948693-4E0A-4816-9AA1-F3893D7FE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33" r="16824" b="-1"/>
          <a:stretch/>
        </p:blipFill>
        <p:spPr>
          <a:xfrm>
            <a:off x="20" y="10"/>
            <a:ext cx="5210493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2C99B4-EC97-448A-97D3-FE813DDE9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024" y="2735229"/>
            <a:ext cx="4423224" cy="3108354"/>
          </a:xfrm>
        </p:spPr>
        <p:txBody>
          <a:bodyPr>
            <a:normAutofit/>
          </a:bodyPr>
          <a:lstStyle/>
          <a:p>
            <a:r>
              <a:rPr lang="da-DK" dirty="0">
                <a:hlinkClick r:id="rId3"/>
              </a:rPr>
              <a:t>https://www.youtube.com/watch?v=NckA0HxvWzM</a:t>
            </a:r>
            <a:r>
              <a:rPr lang="da-DK" dirty="0"/>
              <a:t> </a:t>
            </a:r>
          </a:p>
        </p:txBody>
      </p:sp>
      <p:cxnSp>
        <p:nvCxnSpPr>
          <p:cNvPr id="12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in Frame">
            <a:extLst>
              <a:ext uri="{FF2B5EF4-FFF2-40B4-BE49-F238E27FC236}">
                <a16:creationId xmlns:a16="http://schemas.microsoft.com/office/drawing/2014/main" id="{60B98957-D5C0-4FFC-8987-C5D8A06FD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0546" y="334928"/>
            <a:ext cx="6263710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123B9E-16C1-47FC-BA6E-0B62BE4F2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2133" y="2400300"/>
            <a:ext cx="51865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Main Horizontal Connector">
            <a:extLst>
              <a:ext uri="{FF2B5EF4-FFF2-40B4-BE49-F238E27FC236}">
                <a16:creationId xmlns:a16="http://schemas.microsoft.com/office/drawing/2014/main" id="{51DA9589-40B0-4B65-A035-81057865F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0546" y="6047437"/>
            <a:ext cx="518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8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F5E3E-0D5A-4018-9EB8-2BE8E7B3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Inden modulet slutter skal I: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1A4AB3-8923-421A-9F62-49B60383A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Lave et lille pilot-forsøg med noget, som I finder i naturen eller kantinen i dag.</a:t>
            </a:r>
          </a:p>
          <a:p>
            <a:r>
              <a:rPr lang="da-DK" dirty="0"/>
              <a:t>Beskrive forsøget og det skal godkendes af læreren:</a:t>
            </a:r>
          </a:p>
          <a:p>
            <a:pPr lvl="1"/>
            <a:r>
              <a:rPr lang="da-DK" dirty="0"/>
              <a:t>Formål</a:t>
            </a:r>
          </a:p>
          <a:p>
            <a:pPr lvl="1"/>
            <a:r>
              <a:rPr lang="da-DK" dirty="0"/>
              <a:t>Teori</a:t>
            </a:r>
          </a:p>
          <a:p>
            <a:pPr lvl="1"/>
            <a:r>
              <a:rPr lang="da-DK" dirty="0"/>
              <a:t>Hypotese</a:t>
            </a:r>
          </a:p>
          <a:p>
            <a:pPr lvl="1"/>
            <a:r>
              <a:rPr lang="da-DK" dirty="0"/>
              <a:t>Materialer</a:t>
            </a:r>
          </a:p>
          <a:p>
            <a:pPr lvl="1"/>
            <a:r>
              <a:rPr lang="da-DK" dirty="0"/>
              <a:t>Metode</a:t>
            </a:r>
          </a:p>
        </p:txBody>
      </p:sp>
    </p:spTree>
    <p:extLst>
      <p:ext uri="{BB962C8B-B14F-4D97-AF65-F5344CB8AC3E}">
        <p14:creationId xmlns:p14="http://schemas.microsoft.com/office/powerpoint/2010/main" val="395528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10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FC7B71-3993-4A11-9AC8-3F6D6536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</p:spPr>
        <p:txBody>
          <a:bodyPr>
            <a:normAutofit/>
          </a:bodyPr>
          <a:lstStyle/>
          <a:p>
            <a:r>
              <a:rPr lang="da-DK" dirty="0"/>
              <a:t>I skal designe 2 forsøg:</a:t>
            </a:r>
          </a:p>
        </p:txBody>
      </p:sp>
      <p:sp>
        <p:nvSpPr>
          <p:cNvPr id="19" name="Pladsholder til indhold 2">
            <a:extLst>
              <a:ext uri="{FF2B5EF4-FFF2-40B4-BE49-F238E27FC236}">
                <a16:creationId xmlns:a16="http://schemas.microsoft.com/office/drawing/2014/main" id="{BA4B2FB3-D566-4702-8E89-52019445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96199"/>
            <a:ext cx="9489000" cy="3747384"/>
          </a:xfrm>
        </p:spPr>
        <p:txBody>
          <a:bodyPr>
            <a:normAutofit/>
          </a:bodyPr>
          <a:lstStyle/>
          <a:p>
            <a:r>
              <a:rPr lang="da-DK"/>
              <a:t>Et forsøg, der undersøger diffusion</a:t>
            </a:r>
          </a:p>
          <a:p>
            <a:r>
              <a:rPr lang="da-DK"/>
              <a:t>Et forsøg, der undersøger transport over cellemembranen, som følge af diffusion. </a:t>
            </a:r>
          </a:p>
          <a:p>
            <a:pPr lvl="1"/>
            <a:r>
              <a:rPr lang="da-DK"/>
              <a:t>- dette forsøg må også gerne undersøge fænomenet osmose</a:t>
            </a:r>
          </a:p>
        </p:txBody>
      </p:sp>
      <p:cxnSp>
        <p:nvCxnSpPr>
          <p:cNvPr id="12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1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94AEDE-F25F-43E6-A2C4-7FFF41074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93C08-EF4C-422B-A728-6C717C47D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825BC6-56A8-46DE-8037-A9A577624B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ED8031-DD67-43C6-94A0-646636C955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7EB3AA-2ABA-463E-86F9-2FD09725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663960"/>
            <a:ext cx="2656818" cy="3310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 film om diffusion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767DA0-5F01-487E-A41D-2BBD1FCE6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9" y="4837855"/>
            <a:ext cx="2656820" cy="8746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700">
                <a:hlinkClick r:id="rId2"/>
              </a:rPr>
              <a:t>https://www.youtube.com/watch?v=EecNQt43EPo</a:t>
            </a:r>
            <a:r>
              <a:rPr lang="en-US" sz="1700"/>
              <a:t>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1A6BAD-FAC5-42E2-8ACE-037504BD7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131" y="1124045"/>
            <a:ext cx="6208088" cy="4128378"/>
          </a:xfrm>
          <a:prstGeom prst="rect">
            <a:avLst/>
          </a:prstGeom>
        </p:spPr>
      </p:pic>
      <p:sp>
        <p:nvSpPr>
          <p:cNvPr id="20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cxnSp>
        <p:nvCxnSpPr>
          <p:cNvPr id="22" name="Main Horizontal Connector">
            <a:extLst>
              <a:ext uri="{FF2B5EF4-FFF2-40B4-BE49-F238E27FC236}">
                <a16:creationId xmlns:a16="http://schemas.microsoft.com/office/drawing/2014/main" id="{4D594499-F983-4364-8ABC-5BCDC2E90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A37E3E-52D3-44C9-B418-2D26B214C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848100" y="334928"/>
            <a:ext cx="0" cy="57125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74BE92-BA24-4F82-94AC-ED4A58B22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4502926"/>
            <a:ext cx="3480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3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E1EC34-2912-4522-B155-E143BCFA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024" y="552782"/>
            <a:ext cx="4423224" cy="1643663"/>
          </a:xfrm>
        </p:spPr>
        <p:txBody>
          <a:bodyPr>
            <a:normAutofit/>
          </a:bodyPr>
          <a:lstStyle/>
          <a:p>
            <a:r>
              <a:rPr lang="da-DK" sz="3700"/>
              <a:t>Lav et forsøg, der undersøger diffusion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DBE8625-A00B-48D8-A7BC-A944846CC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77" y="334928"/>
            <a:ext cx="4782702" cy="6188146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6DA4DF5-274D-4CE9-B666-F5A9797BC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024" y="2735229"/>
            <a:ext cx="4423224" cy="3108354"/>
          </a:xfrm>
        </p:spPr>
        <p:txBody>
          <a:bodyPr>
            <a:normAutofit/>
          </a:bodyPr>
          <a:lstStyle/>
          <a:p>
            <a:r>
              <a:rPr lang="da-DK" dirty="0"/>
              <a:t>Fra høj koncentration til lav koncentration</a:t>
            </a:r>
          </a:p>
          <a:p>
            <a:r>
              <a:rPr lang="da-DK" dirty="0"/>
              <a:t>Fx farve fra rødbeder, der fordeler sig i vand?</a:t>
            </a:r>
          </a:p>
          <a:p>
            <a:r>
              <a:rPr lang="da-DK" dirty="0"/>
              <a:t>Eller farve fra </a:t>
            </a:r>
            <a:r>
              <a:rPr lang="da-DK" dirty="0" err="1"/>
              <a:t>Skittels</a:t>
            </a:r>
            <a:r>
              <a:rPr lang="da-DK" dirty="0"/>
              <a:t> der ligger på en hvid tallerken med lidt vand</a:t>
            </a:r>
          </a:p>
          <a:p>
            <a:endParaRPr lang="da-DK" dirty="0"/>
          </a:p>
        </p:txBody>
      </p:sp>
      <p:cxnSp>
        <p:nvCxnSpPr>
          <p:cNvPr id="12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in Frame">
            <a:extLst>
              <a:ext uri="{FF2B5EF4-FFF2-40B4-BE49-F238E27FC236}">
                <a16:creationId xmlns:a16="http://schemas.microsoft.com/office/drawing/2014/main" id="{60B98957-D5C0-4FFC-8987-C5D8A06FD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0546" y="334928"/>
            <a:ext cx="6263710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123B9E-16C1-47FC-BA6E-0B62BE4F2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2133" y="2400300"/>
            <a:ext cx="51865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Main Horizontal Connector">
            <a:extLst>
              <a:ext uri="{FF2B5EF4-FFF2-40B4-BE49-F238E27FC236}">
                <a16:creationId xmlns:a16="http://schemas.microsoft.com/office/drawing/2014/main" id="{51DA9589-40B0-4B65-A035-81057865F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0546" y="6047437"/>
            <a:ext cx="518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68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54F634-AF2B-450B-A4BA-1E8C87E5F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024" y="552782"/>
            <a:ext cx="4423224" cy="1643663"/>
          </a:xfrm>
        </p:spPr>
        <p:txBody>
          <a:bodyPr>
            <a:normAutofit/>
          </a:bodyPr>
          <a:lstStyle/>
          <a:p>
            <a:r>
              <a:rPr lang="da-DK" sz="3100"/>
              <a:t>I skal designe forsøg, der undersøger cellemembranen</a:t>
            </a:r>
          </a:p>
        </p:txBody>
      </p:sp>
      <p:pic>
        <p:nvPicPr>
          <p:cNvPr id="5" name="Picture 4" descr="Tværsnit af en plantestængel under mikroskop">
            <a:extLst>
              <a:ext uri="{FF2B5EF4-FFF2-40B4-BE49-F238E27FC236}">
                <a16:creationId xmlns:a16="http://schemas.microsoft.com/office/drawing/2014/main" id="{4A333433-2411-41C2-A791-560B26124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53" r="20031" b="-1"/>
          <a:stretch/>
        </p:blipFill>
        <p:spPr>
          <a:xfrm>
            <a:off x="20" y="10"/>
            <a:ext cx="5210493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CB8080-FDAC-44CC-A677-1F869D8BE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024" y="2735229"/>
            <a:ext cx="4423224" cy="3108354"/>
          </a:xfrm>
        </p:spPr>
        <p:txBody>
          <a:bodyPr>
            <a:normAutofit/>
          </a:bodyPr>
          <a:lstStyle/>
          <a:p>
            <a:r>
              <a:rPr lang="da-DK" dirty="0"/>
              <a:t>Undersøg transport over membraner.</a:t>
            </a:r>
          </a:p>
          <a:p>
            <a:r>
              <a:rPr lang="da-DK" dirty="0"/>
              <a:t>Find planteceller, dyreceller eller svampeceller, som I kan påvirke med osmotisk aktive stoffer. </a:t>
            </a:r>
          </a:p>
          <a:p>
            <a:r>
              <a:rPr lang="da-DK" dirty="0"/>
              <a:t>Fx agurk, tomat eller andre grøntsager, eller planter med meget vand, mælkebøtter?</a:t>
            </a:r>
          </a:p>
        </p:txBody>
      </p:sp>
      <p:cxnSp>
        <p:nvCxnSpPr>
          <p:cNvPr id="11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in Frame">
            <a:extLst>
              <a:ext uri="{FF2B5EF4-FFF2-40B4-BE49-F238E27FC236}">
                <a16:creationId xmlns:a16="http://schemas.microsoft.com/office/drawing/2014/main" id="{60B98957-D5C0-4FFC-8987-C5D8A06FD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0546" y="334928"/>
            <a:ext cx="6263710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123B9E-16C1-47FC-BA6E-0B62BE4F2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2133" y="2400300"/>
            <a:ext cx="51865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Main Horizontal Connector">
            <a:extLst>
              <a:ext uri="{FF2B5EF4-FFF2-40B4-BE49-F238E27FC236}">
                <a16:creationId xmlns:a16="http://schemas.microsoft.com/office/drawing/2014/main" id="{51DA9589-40B0-4B65-A035-81057865F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0546" y="6047437"/>
            <a:ext cx="518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4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94AEDE-F25F-43E6-A2C4-7FFF41074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793C08-EF4C-422B-A728-6C717C47D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825BC6-56A8-46DE-8037-A9A577624B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ED8031-DD67-43C6-94A0-646636C955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D3336E-8212-4433-AE56-7172091A0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502" y="663960"/>
            <a:ext cx="4481500" cy="350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Diffusion:</a:t>
            </a:r>
            <a:br>
              <a:rPr lang="en-US" sz="5400" dirty="0"/>
            </a:br>
            <a:r>
              <a:rPr lang="en-US" sz="3100" dirty="0"/>
              <a:t>Transport </a:t>
            </a:r>
            <a:r>
              <a:rPr lang="en-US" sz="3100" dirty="0" err="1"/>
              <a:t>af</a:t>
            </a:r>
            <a:r>
              <a:rPr lang="en-US" sz="3100" dirty="0"/>
              <a:t> </a:t>
            </a:r>
            <a:r>
              <a:rPr lang="en-US" sz="3100" dirty="0" err="1"/>
              <a:t>stoffer</a:t>
            </a:r>
            <a:r>
              <a:rPr lang="en-US" sz="3100" dirty="0"/>
              <a:t> </a:t>
            </a:r>
            <a:r>
              <a:rPr lang="en-US" sz="3100" dirty="0" err="1"/>
              <a:t>fra</a:t>
            </a:r>
            <a:r>
              <a:rPr lang="en-US" sz="3100" dirty="0"/>
              <a:t> </a:t>
            </a:r>
            <a:r>
              <a:rPr lang="en-US" sz="3100" dirty="0" err="1"/>
              <a:t>en</a:t>
            </a:r>
            <a:r>
              <a:rPr lang="en-US" sz="3100" dirty="0"/>
              <a:t> </a:t>
            </a:r>
            <a:r>
              <a:rPr lang="en-US" sz="3100" dirty="0" err="1"/>
              <a:t>høj</a:t>
            </a:r>
            <a:r>
              <a:rPr lang="en-US" sz="3100" dirty="0"/>
              <a:t> </a:t>
            </a:r>
            <a:r>
              <a:rPr lang="en-US" sz="3100" dirty="0" err="1"/>
              <a:t>koncentration</a:t>
            </a:r>
            <a:r>
              <a:rPr lang="en-US" sz="3100" dirty="0"/>
              <a:t> </a:t>
            </a:r>
            <a:r>
              <a:rPr lang="en-US" sz="3100" dirty="0" err="1"/>
              <a:t>til</a:t>
            </a:r>
            <a:r>
              <a:rPr lang="en-US" sz="3100" dirty="0"/>
              <a:t> </a:t>
            </a:r>
            <a:r>
              <a:rPr lang="en-US" sz="3100" dirty="0" err="1"/>
              <a:t>lav</a:t>
            </a:r>
            <a:r>
              <a:rPr lang="en-US" sz="3100" dirty="0"/>
              <a:t> </a:t>
            </a:r>
            <a:r>
              <a:rPr lang="en-US" sz="3100" dirty="0" err="1"/>
              <a:t>koncentration</a:t>
            </a:r>
            <a:endParaRPr lang="en-US" sz="3100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AB96B8F-C098-4DA6-8E9B-DEA513E30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743" y="579334"/>
            <a:ext cx="5271051" cy="5271051"/>
          </a:xfrm>
          <a:prstGeom prst="rect">
            <a:avLst/>
          </a:prstGeom>
        </p:spPr>
      </p:pic>
      <p:sp>
        <p:nvSpPr>
          <p:cNvPr id="19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0546" y="334928"/>
            <a:ext cx="6263710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cxnSp>
        <p:nvCxnSpPr>
          <p:cNvPr id="21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CB2E8B-F8CC-4CF1-9D6C-B01F64C8D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2600" y="4508787"/>
            <a:ext cx="51860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Main Horizontal Connector">
            <a:extLst>
              <a:ext uri="{FF2B5EF4-FFF2-40B4-BE49-F238E27FC236}">
                <a16:creationId xmlns:a16="http://schemas.microsoft.com/office/drawing/2014/main" id="{05B8EA5E-9C54-40D2-A319-5533E7D50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0546" y="6047437"/>
            <a:ext cx="518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01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F194AEDE-F25F-43E6-A2C4-7FFF41074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C793C08-EF4C-422B-A728-6C717C47D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E825BC6-56A8-46DE-8037-A9A577624B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EED8031-DD67-43C6-94A0-646636C955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C3625C-C244-4339-A39F-08C9F0DB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502" y="663960"/>
            <a:ext cx="4481500" cy="350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/>
              <a:t>Cellemembranen</a:t>
            </a:r>
            <a:r>
              <a:rPr lang="en-US" sz="3800" dirty="0"/>
              <a:t> </a:t>
            </a:r>
            <a:r>
              <a:rPr lang="en-US" sz="3800" dirty="0" err="1"/>
              <a:t>består</a:t>
            </a:r>
            <a:r>
              <a:rPr lang="en-US" sz="3800" dirty="0"/>
              <a:t> </a:t>
            </a:r>
            <a:r>
              <a:rPr lang="en-US" sz="3800" dirty="0" err="1"/>
              <a:t>af</a:t>
            </a:r>
            <a:r>
              <a:rPr lang="en-US" sz="3800" dirty="0"/>
              <a:t> </a:t>
            </a:r>
            <a:r>
              <a:rPr lang="en-US" sz="3800" dirty="0" err="1"/>
              <a:t>phospholipider</a:t>
            </a:r>
            <a:r>
              <a:rPr lang="en-US" sz="3800" dirty="0"/>
              <a:t> </a:t>
            </a:r>
            <a:r>
              <a:rPr lang="en-US" sz="3800" dirty="0" err="1"/>
              <a:t>i</a:t>
            </a:r>
            <a:r>
              <a:rPr lang="en-US" sz="3800" dirty="0"/>
              <a:t> et </a:t>
            </a:r>
            <a:r>
              <a:rPr lang="en-US" sz="3800" dirty="0" err="1"/>
              <a:t>dobbeltlag</a:t>
            </a:r>
            <a:endParaRPr lang="en-US" sz="3800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27350426-F618-4813-ABE0-71410F415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743" y="416560"/>
            <a:ext cx="5433825" cy="5433825"/>
          </a:xfrm>
          <a:prstGeom prst="rect">
            <a:avLst/>
          </a:prstGeom>
        </p:spPr>
      </p:pic>
      <p:sp>
        <p:nvSpPr>
          <p:cNvPr id="63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0546" y="334928"/>
            <a:ext cx="6263710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cxnSp>
        <p:nvCxnSpPr>
          <p:cNvPr id="65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FCB2E8B-F8CC-4CF1-9D6C-B01F64C8D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2600" y="4508787"/>
            <a:ext cx="51860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Main Horizontal Connector">
            <a:extLst>
              <a:ext uri="{FF2B5EF4-FFF2-40B4-BE49-F238E27FC236}">
                <a16:creationId xmlns:a16="http://schemas.microsoft.com/office/drawing/2014/main" id="{05B8EA5E-9C54-40D2-A319-5533E7D50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0546" y="6047437"/>
            <a:ext cx="518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4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0947C-E0FE-4F04-8C74-83EF4E22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Cellemembranen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A8523325-7797-4654-8373-291432E9A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329" y="2095500"/>
            <a:ext cx="7904579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2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94AEDE-F25F-43E6-A2C4-7FFF41074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793C08-EF4C-422B-A728-6C717C47D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825BC6-56A8-46DE-8037-A9A577624B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ED8031-DD67-43C6-94A0-646636C955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193B0-3B4E-42D9-9196-C108A46B9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663960"/>
            <a:ext cx="2656818" cy="3310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dirty="0" err="1"/>
              <a:t>Passiv</a:t>
            </a:r>
            <a:r>
              <a:rPr lang="en-US" sz="4100" dirty="0"/>
              <a:t> transport </a:t>
            </a:r>
            <a:r>
              <a:rPr lang="en-US" sz="4100" dirty="0" err="1"/>
              <a:t>og</a:t>
            </a:r>
            <a:r>
              <a:rPr lang="en-US" sz="4100" dirty="0"/>
              <a:t> </a:t>
            </a:r>
            <a:r>
              <a:rPr lang="en-US" sz="4100" dirty="0" err="1"/>
              <a:t>aktiv</a:t>
            </a:r>
            <a:r>
              <a:rPr lang="en-US" sz="4100" dirty="0"/>
              <a:t> transport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F0941114-1835-42CC-86F2-D024A67DD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8131" y="790360"/>
            <a:ext cx="6208088" cy="4795748"/>
          </a:xfrm>
          <a:prstGeom prst="rect">
            <a:avLst/>
          </a:prstGeom>
        </p:spPr>
      </p:pic>
      <p:sp>
        <p:nvSpPr>
          <p:cNvPr id="19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"/>
              <a:ea typeface="+mn-ea"/>
              <a:cs typeface="+mn-cs"/>
            </a:endParaRPr>
          </a:p>
        </p:txBody>
      </p:sp>
      <p:cxnSp>
        <p:nvCxnSpPr>
          <p:cNvPr id="21" name="Main Horizontal Connector">
            <a:extLst>
              <a:ext uri="{FF2B5EF4-FFF2-40B4-BE49-F238E27FC236}">
                <a16:creationId xmlns:a16="http://schemas.microsoft.com/office/drawing/2014/main" id="{4D594499-F983-4364-8ABC-5BCDC2E90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A37E3E-52D3-44C9-B418-2D26B214C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848100" y="334928"/>
            <a:ext cx="0" cy="57125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74BE92-BA24-4F82-94AC-ED4A58B22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4502926"/>
            <a:ext cx="3480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881596"/>
      </p:ext>
    </p:extLst>
  </p:cSld>
  <p:clrMapOvr>
    <a:masterClrMapping/>
  </p:clrMapOvr>
</p:sld>
</file>

<file path=ppt/theme/theme1.xml><?xml version="1.0" encoding="utf-8"?>
<a:theme xmlns:a="http://schemas.openxmlformats.org/drawingml/2006/main" name="MimeoVTI">
  <a:themeElements>
    <a:clrScheme name="AnalogousFromRegularSeedLeftStep">
      <a:dk1>
        <a:srgbClr val="000000"/>
      </a:dk1>
      <a:lt1>
        <a:srgbClr val="FFFFFF"/>
      </a:lt1>
      <a:dk2>
        <a:srgbClr val="1A212E"/>
      </a:dk2>
      <a:lt2>
        <a:srgbClr val="F0F3F3"/>
      </a:lt2>
      <a:accent1>
        <a:srgbClr val="C35A4D"/>
      </a:accent1>
      <a:accent2>
        <a:srgbClr val="B13B5F"/>
      </a:accent2>
      <a:accent3>
        <a:srgbClr val="C34DA3"/>
      </a:accent3>
      <a:accent4>
        <a:srgbClr val="A13BB1"/>
      </a:accent4>
      <a:accent5>
        <a:srgbClr val="814DC3"/>
      </a:accent5>
      <a:accent6>
        <a:srgbClr val="4341B4"/>
      </a:accent6>
      <a:hlink>
        <a:srgbClr val="3698A4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meoVTI" id="{63E3BFD8-7F9C-46D1-A4F3-04054403C108}" vid="{C505C190-EE38-45FD-8294-6454536D04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6E02FD97FCA64EBD7228A4C90F5733" ma:contentTypeVersion="17" ma:contentTypeDescription="Opret et nyt dokument." ma:contentTypeScope="" ma:versionID="18e5987c0fd13b7207e3aa72bb878ff2">
  <xsd:schema xmlns:xsd="http://www.w3.org/2001/XMLSchema" xmlns:xs="http://www.w3.org/2001/XMLSchema" xmlns:p="http://schemas.microsoft.com/office/2006/metadata/properties" xmlns:ns2="04d08b01-d44e-447c-b274-cbfe2426c0df" xmlns:ns3="6d650cfe-2cc3-4d54-81e1-fa802eb28842" targetNamespace="http://schemas.microsoft.com/office/2006/metadata/properties" ma:root="true" ma:fieldsID="ffa98d0cfad75d341224ead01f644095" ns2:_="" ns3:_="">
    <xsd:import namespace="04d08b01-d44e-447c-b274-cbfe2426c0df"/>
    <xsd:import namespace="6d650cfe-2cc3-4d54-81e1-fa802eb2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08b01-d44e-447c-b274-cbfe2426c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ledmærker" ma:readOnly="false" ma:fieldId="{5cf76f15-5ced-4ddc-b409-7134ff3c332f}" ma:taxonomyMulti="true" ma:sspId="7d2a11bd-5271-4372-9cee-54954ef515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0cfe-2cc3-4d54-81e1-fa802eb2884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7c6965b-06f1-48aa-96bd-297ec2027a76}" ma:internalName="TaxCatchAll" ma:showField="CatchAllData" ma:web="6d650cfe-2cc3-4d54-81e1-fa802eb2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d08b01-d44e-447c-b274-cbfe2426c0df">
      <Terms xmlns="http://schemas.microsoft.com/office/infopath/2007/PartnerControls"/>
    </lcf76f155ced4ddcb4097134ff3c332f>
    <TaxCatchAll xmlns="6d650cfe-2cc3-4d54-81e1-fa802eb2884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A1FE04-168E-4E2F-9463-FEBED5ECAF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d08b01-d44e-447c-b274-cbfe2426c0df"/>
    <ds:schemaRef ds:uri="6d650cfe-2cc3-4d54-81e1-fa802eb2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64A409-9FC7-4A1B-B378-608BB167944F}">
  <ds:schemaRefs>
    <ds:schemaRef ds:uri="04d08b01-d44e-447c-b274-cbfe2426c0df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d650cfe-2cc3-4d54-81e1-fa802eb2884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3829410-3EA4-47A4-A108-A012D05E00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210</Words>
  <Application>Microsoft Office PowerPoint</Application>
  <PresentationFormat>Widescreen</PresentationFormat>
  <Paragraphs>34</Paragraphs>
  <Slides>13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Elephant</vt:lpstr>
      <vt:lpstr>Univers Condensed</vt:lpstr>
      <vt:lpstr>MimeoVTI</vt:lpstr>
      <vt:lpstr>Forsøg med cellemembranen</vt:lpstr>
      <vt:lpstr>I skal designe 2 forsøg:</vt:lpstr>
      <vt:lpstr>Se film om diffusion</vt:lpstr>
      <vt:lpstr>Lav et forsøg, der undersøger diffusion</vt:lpstr>
      <vt:lpstr>I skal designe forsøg, der undersøger cellemembranen</vt:lpstr>
      <vt:lpstr>Diffusion: Transport af stoffer fra en høj koncentration til lav koncentration</vt:lpstr>
      <vt:lpstr>Cellemembranen består af phospholipider i et dobbeltlag</vt:lpstr>
      <vt:lpstr>Cellemembranen</vt:lpstr>
      <vt:lpstr>Passiv transport og aktiv transport</vt:lpstr>
      <vt:lpstr>Diffusion over membraner</vt:lpstr>
      <vt:lpstr>Se film om diffusion</vt:lpstr>
      <vt:lpstr>Se filmen om plasmolyse</vt:lpstr>
      <vt:lpstr>Inden modulet slutter skal 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Forsøg med cellemembranen</dc:title>
  <dc:creator>[MI]  Mie Marving</dc:creator>
  <cp:lastModifiedBy>Mads Stenbæk</cp:lastModifiedBy>
  <cp:revision>1</cp:revision>
  <dcterms:created xsi:type="dcterms:W3CDTF">2022-06-23T18:40:15Z</dcterms:created>
  <dcterms:modified xsi:type="dcterms:W3CDTF">2024-06-27T13:14:13Z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0x010100516E02FD97FCA64EBD7228A4C90F5733</vt:lpwstr>
  </property>
</Properties>
</file>