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3" r:id="rId6"/>
    <p:sldId id="284" r:id="rId7"/>
    <p:sldId id="265" r:id="rId8"/>
    <p:sldId id="266" r:id="rId9"/>
    <p:sldId id="257" r:id="rId10"/>
    <p:sldId id="268" r:id="rId11"/>
    <p:sldId id="267" r:id="rId12"/>
    <p:sldId id="269" r:id="rId13"/>
    <p:sldId id="272" r:id="rId14"/>
    <p:sldId id="271" r:id="rId15"/>
    <p:sldId id="270" r:id="rId16"/>
    <p:sldId id="275" r:id="rId17"/>
    <p:sldId id="273" r:id="rId18"/>
    <p:sldId id="276" r:id="rId19"/>
    <p:sldId id="274" r:id="rId20"/>
    <p:sldId id="277" r:id="rId21"/>
    <p:sldId id="278" r:id="rId22"/>
    <p:sldId id="280" r:id="rId23"/>
    <p:sldId id="258" r:id="rId24"/>
    <p:sldId id="281" r:id="rId25"/>
    <p:sldId id="259" r:id="rId26"/>
    <p:sldId id="260" r:id="rId27"/>
    <p:sldId id="262" r:id="rId28"/>
    <p:sldId id="261" r:id="rId29"/>
    <p:sldId id="282" r:id="rId30"/>
    <p:sldId id="283" r:id="rId3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95C581-C108-C24D-937A-23C01095193D}" v="2" dt="2023-05-12T11:14:44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[MQ]  Mette Machholm" userId="de644483-2574-4443-abd9-5e272bd98a5e" providerId="ADAL" clId="{E01D6144-C89E-D249-8E99-8256580714CB}"/>
    <pc:docChg chg="delSld modSld">
      <pc:chgData name="[MQ]  Mette Machholm" userId="de644483-2574-4443-abd9-5e272bd98a5e" providerId="ADAL" clId="{E01D6144-C89E-D249-8E99-8256580714CB}" dt="2022-09-22T20:35:31.834" v="18" actId="2696"/>
      <pc:docMkLst>
        <pc:docMk/>
      </pc:docMkLst>
      <pc:sldChg chg="modSp mod">
        <pc:chgData name="[MQ]  Mette Machholm" userId="de644483-2574-4443-abd9-5e272bd98a5e" providerId="ADAL" clId="{E01D6144-C89E-D249-8E99-8256580714CB}" dt="2022-09-22T20:09:19.198" v="17" actId="20577"/>
        <pc:sldMkLst>
          <pc:docMk/>
          <pc:sldMk cId="1370903880" sldId="278"/>
        </pc:sldMkLst>
        <pc:spChg chg="mod">
          <ac:chgData name="[MQ]  Mette Machholm" userId="de644483-2574-4443-abd9-5e272bd98a5e" providerId="ADAL" clId="{E01D6144-C89E-D249-8E99-8256580714CB}" dt="2022-09-22T20:09:11.715" v="10" actId="20577"/>
          <ac:spMkLst>
            <pc:docMk/>
            <pc:sldMk cId="1370903880" sldId="278"/>
            <ac:spMk id="2" creationId="{002B308A-7839-A9F7-ABFA-32AE92CF45EE}"/>
          </ac:spMkLst>
        </pc:spChg>
        <pc:spChg chg="mod">
          <ac:chgData name="[MQ]  Mette Machholm" userId="de644483-2574-4443-abd9-5e272bd98a5e" providerId="ADAL" clId="{E01D6144-C89E-D249-8E99-8256580714CB}" dt="2022-09-22T20:09:19.198" v="17" actId="20577"/>
          <ac:spMkLst>
            <pc:docMk/>
            <pc:sldMk cId="1370903880" sldId="278"/>
            <ac:spMk id="3" creationId="{13A8E907-AC65-78FA-D625-5D27829282D7}"/>
          </ac:spMkLst>
        </pc:spChg>
      </pc:sldChg>
      <pc:sldChg chg="del">
        <pc:chgData name="[MQ]  Mette Machholm" userId="de644483-2574-4443-abd9-5e272bd98a5e" providerId="ADAL" clId="{E01D6144-C89E-D249-8E99-8256580714CB}" dt="2022-09-22T20:35:31.834" v="18" actId="2696"/>
        <pc:sldMkLst>
          <pc:docMk/>
          <pc:sldMk cId="2701238543" sldId="279"/>
        </pc:sldMkLst>
      </pc:sldChg>
    </pc:docChg>
  </pc:docChgLst>
  <pc:docChgLst>
    <pc:chgData name="[MQ]  Mette Machholm" userId="de644483-2574-4443-abd9-5e272bd98a5e" providerId="ADAL" clId="{F095C581-C108-C24D-937A-23C01095193D}"/>
    <pc:docChg chg="custSel addSld delSld modSld">
      <pc:chgData name="[MQ]  Mette Machholm" userId="de644483-2574-4443-abd9-5e272bd98a5e" providerId="ADAL" clId="{F095C581-C108-C24D-937A-23C01095193D}" dt="2023-05-12T11:16:37.339" v="5" actId="14100"/>
      <pc:docMkLst>
        <pc:docMk/>
      </pc:docMkLst>
      <pc:sldChg chg="del">
        <pc:chgData name="[MQ]  Mette Machholm" userId="de644483-2574-4443-abd9-5e272bd98a5e" providerId="ADAL" clId="{F095C581-C108-C24D-937A-23C01095193D}" dt="2023-05-12T11:13:59.158" v="0" actId="2696"/>
        <pc:sldMkLst>
          <pc:docMk/>
          <pc:sldMk cId="3405025125" sldId="264"/>
        </pc:sldMkLst>
      </pc:sldChg>
      <pc:sldChg chg="delSp mod">
        <pc:chgData name="[MQ]  Mette Machholm" userId="de644483-2574-4443-abd9-5e272bd98a5e" providerId="ADAL" clId="{F095C581-C108-C24D-937A-23C01095193D}" dt="2023-05-12T11:14:03.067" v="1" actId="478"/>
        <pc:sldMkLst>
          <pc:docMk/>
          <pc:sldMk cId="2766305406" sldId="265"/>
        </pc:sldMkLst>
        <pc:spChg chg="del">
          <ac:chgData name="[MQ]  Mette Machholm" userId="de644483-2574-4443-abd9-5e272bd98a5e" providerId="ADAL" clId="{F095C581-C108-C24D-937A-23C01095193D}" dt="2023-05-12T11:14:03.067" v="1" actId="478"/>
          <ac:spMkLst>
            <pc:docMk/>
            <pc:sldMk cId="2766305406" sldId="265"/>
            <ac:spMk id="5" creationId="{93377000-EA6D-9A79-1115-2AF88787A10A}"/>
          </ac:spMkLst>
        </pc:spChg>
      </pc:sldChg>
      <pc:sldChg chg="modSp mod">
        <pc:chgData name="[MQ]  Mette Machholm" userId="de644483-2574-4443-abd9-5e272bd98a5e" providerId="ADAL" clId="{F095C581-C108-C24D-937A-23C01095193D}" dt="2023-05-12T11:16:37.339" v="5" actId="14100"/>
        <pc:sldMkLst>
          <pc:docMk/>
          <pc:sldMk cId="3540675616" sldId="273"/>
        </pc:sldMkLst>
        <pc:spChg chg="mod">
          <ac:chgData name="[MQ]  Mette Machholm" userId="de644483-2574-4443-abd9-5e272bd98a5e" providerId="ADAL" clId="{F095C581-C108-C24D-937A-23C01095193D}" dt="2023-05-12T11:16:37.339" v="5" actId="14100"/>
          <ac:spMkLst>
            <pc:docMk/>
            <pc:sldMk cId="3540675616" sldId="273"/>
            <ac:spMk id="2" creationId="{B1D235C9-2AAA-D799-2165-CE0E41A7DAF3}"/>
          </ac:spMkLst>
        </pc:spChg>
      </pc:sldChg>
      <pc:sldChg chg="modSp add">
        <pc:chgData name="[MQ]  Mette Machholm" userId="de644483-2574-4443-abd9-5e272bd98a5e" providerId="ADAL" clId="{F095C581-C108-C24D-937A-23C01095193D}" dt="2023-05-12T11:14:44.686" v="3" actId="1076"/>
        <pc:sldMkLst>
          <pc:docMk/>
          <pc:sldMk cId="632308391" sldId="284"/>
        </pc:sldMkLst>
        <pc:picChg chg="mod">
          <ac:chgData name="[MQ]  Mette Machholm" userId="de644483-2574-4443-abd9-5e272bd98a5e" providerId="ADAL" clId="{F095C581-C108-C24D-937A-23C01095193D}" dt="2023-05-12T11:14:44.686" v="3" actId="1076"/>
          <ac:picMkLst>
            <pc:docMk/>
            <pc:sldMk cId="632308391" sldId="284"/>
            <ac:picMk id="3" creationId="{6EF07A4B-F0DB-E818-FC6E-04E24D6A91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E3B4C-0BD5-1811-F53C-D85B959D1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2992F80-736C-1DD2-E474-F88920A8F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DE9B085-B01B-55A4-2A05-6A15647F6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B226191-8595-9834-BEE3-E31D7C5CC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69C4C7F-CBE9-E2F8-2835-1ADAA0AB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419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50C46-F1D2-09B6-7B4B-E8638DEA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DBF657C-612A-B3D3-0AEB-917445DB0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3732E6E-6CA8-2854-A5CE-FB80766B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4C064A-50FC-DE2D-0BFC-26A0BFBC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19B73A1-CAAA-75D3-6FBA-D28A6D47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111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5DA64B5-E805-0ACA-457B-20E7BDB2F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FB1D0F9-F881-2E76-20D9-F6FF198FC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AC9E8EE-7350-5B6C-00FD-A39A7A52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3806A9E-5DDB-51DE-D901-A021ADDA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6588EA-B919-01A4-3F4A-3303EDF5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613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B576F-EBBD-C1AC-ABF1-EF9B36D7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C9C16B-6867-90AE-57DA-FB10869BB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A8A3FB-D51E-165D-648A-14CE006D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DDFA8CA-300C-4DF5-9F6E-2CDBD010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9BCFB18-1EA8-FDD0-B6A8-E94D5C8C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04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7C224-EA47-A5DA-E4B5-A11E67BE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4ACA3E3-6EC9-D40C-00B8-9F7D0FCE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DE8C1D-8849-DF3A-832C-8A17F25B3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12B5963-44A9-F0F1-9704-5C31EEBF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64B25C-D20F-F243-7E15-E36FB991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0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BBFC4-A1A9-5CC0-5D8E-940A0E11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53EDF76-F9CE-A626-A0D6-568E6AC77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C7AFCC0-2094-B3BC-3551-2225FEE3C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FE404D-DF87-821A-B853-0704BBB1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45CCCC1-8F9A-AD5E-0ABD-D0A2DCD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92EB77E-0940-B0E5-6199-19CA56D2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414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DEF40-32F6-D59B-E80C-B1B8D4C9E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681011D-5071-3EE9-F71D-EDCABCAF9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36DE75C-6F55-5641-3422-33575D7BB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AF7A2BC-7BCE-FE98-8EC0-B04FB154F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AC79D15-0490-ECA7-6306-8EA836A4C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7CFD24B-10DF-018B-EA05-67A92AE1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9EE3DDE-8E78-6A83-75BC-B2C5974B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0931F83-F1C9-4FCE-5F32-7B12B3E4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6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4E533-85DF-5826-979B-100D5317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7C32581-571F-FB3C-090A-AFE52E22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DE584C2-3DEB-9DCC-207F-4109704A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8A03232-3160-F6DE-97A3-BF5C2D12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449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448B21D-0878-0EF8-3A81-97D7414A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AE43214-5963-0560-0644-A7CE7D5C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D3901CD-B59A-049E-B302-3750AEC2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182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484FF-9AF3-24BE-721D-80DF0ED3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D02E2AB-5727-8200-5A32-4211133A3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26A147E-0FBD-6B63-E60C-90DC5AAB7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B2F8E7E-0219-0EB4-EA80-A3BD4EAA7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1A26B09-3BE1-1C9B-DDC0-9BA031AA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F59BE4-B437-8049-37B2-92DBCBB2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08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7F782-D20C-7372-62ED-FDD95BE4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3EDB7F1-F800-03C2-69C2-B22DF01AB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0125A75-3D76-9BC4-688F-A8B28C441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702C06E-BF32-58A9-1B83-A6DCEE74C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907C55-66C4-A5DD-A5C6-CD1ECC0AB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FFD48F3-5623-023C-0305-12984258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88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7C3F21B-0824-003A-E298-719AB6B9E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9A8DF50-1F69-A01F-1B5F-D7C853098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4BB3E7-43EE-5C37-5685-15033ABD8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F5D19-A094-054D-B89E-341D999D8EFE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0CA3EA5-CAC5-69E7-E43B-10B5D04BD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1468E9-6E45-77DE-2A46-9570F129E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E41-CB83-824B-9B8C-45C05F62C9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4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.wizcase.com/blog/fantastiske-statistikker-om-internet-og-sociale-medie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.wizcase.com/blog/fantastiske-statistikker-om-internet-og-sociale-medie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733EE-F1B0-2DC6-80AD-3AAF036A27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Kunsten at kommunikere sikkert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01D1348-DE93-B3F8-85CE-E20020FF12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06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58769-AFBE-3E1E-FE78-7B32ED72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Grupper til næste opgave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0A5D37-EC41-352C-F2AE-99FF71C62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Der er 3 roller i denne øvelse: Alice, Bob og Eve</a:t>
            </a:r>
          </a:p>
          <a:p>
            <a:r>
              <a:rPr lang="da-DK" dirty="0"/>
              <a:t>Fordel rollerne i gruppen</a:t>
            </a:r>
          </a:p>
        </p:txBody>
      </p:sp>
    </p:spTree>
    <p:extLst>
      <p:ext uri="{BB962C8B-B14F-4D97-AF65-F5344CB8AC3E}">
        <p14:creationId xmlns:p14="http://schemas.microsoft.com/office/powerpoint/2010/main" val="200367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3033F-2F3D-B8C0-6A25-B3B2BEEFA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Alice vil sende en krypteret besked til Bob, men Eve må ikke kunne læse den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0E86C0-EFCF-045E-AAAC-859C84D32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Alice vælger en nøgle (</a:t>
            </a:r>
            <a:r>
              <a:rPr lang="da-DK" dirty="0" err="1"/>
              <a:t>maks</a:t>
            </a:r>
            <a:r>
              <a:rPr lang="da-DK" dirty="0"/>
              <a:t> 3 tal: 000-999)</a:t>
            </a:r>
          </a:p>
          <a:p>
            <a:r>
              <a:rPr lang="da-DK" dirty="0"/>
              <a:t>Alice krypterer sin besked med nøglen vha. sin krypteringsapp </a:t>
            </a:r>
          </a:p>
          <a:p>
            <a:r>
              <a:rPr lang="da-DK" dirty="0"/>
              <a:t>Alice skriver den krypterede besked på et stykke papir</a:t>
            </a:r>
          </a:p>
          <a:p>
            <a:r>
              <a:rPr lang="da-DK" dirty="0"/>
              <a:t>Eve henter papiret med den krypterede besked hos Alice og giver den til Bob</a:t>
            </a:r>
          </a:p>
          <a:p>
            <a:r>
              <a:rPr lang="da-DK" dirty="0"/>
              <a:t>Men Eve snyder og skriver beskeden ind i sin dekrypteringsapp inden Bob får papiret</a:t>
            </a:r>
          </a:p>
          <a:p>
            <a:r>
              <a:rPr lang="da-DK" dirty="0"/>
              <a:t>Kan Bob dekryptere beskeden?</a:t>
            </a:r>
          </a:p>
          <a:p>
            <a:r>
              <a:rPr lang="da-DK" dirty="0"/>
              <a:t>Kan Eve?</a:t>
            </a:r>
          </a:p>
        </p:txBody>
      </p:sp>
    </p:spTree>
    <p:extLst>
      <p:ext uri="{BB962C8B-B14F-4D97-AF65-F5344CB8AC3E}">
        <p14:creationId xmlns:p14="http://schemas.microsoft.com/office/powerpoint/2010/main" val="28622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6AAE5-3FBE-C721-B47E-2D3CE8FA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Kryptering med nøgle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8789D5F-3B4F-41A9-92AC-8BA06BC535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233" y="1495642"/>
            <a:ext cx="5564637" cy="242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48B42A5C-9C0C-3B14-D8BB-6AFE05DCF967}"/>
              </a:ext>
            </a:extLst>
          </p:cNvPr>
          <p:cNvSpPr/>
          <p:nvPr/>
        </p:nvSpPr>
        <p:spPr>
          <a:xfrm>
            <a:off x="631371" y="4397829"/>
            <a:ext cx="1295400" cy="14151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Klartekst</a:t>
            </a:r>
          </a:p>
        </p:txBody>
      </p:sp>
      <p:sp>
        <p:nvSpPr>
          <p:cNvPr id="5" name="Højrepil 4">
            <a:extLst>
              <a:ext uri="{FF2B5EF4-FFF2-40B4-BE49-F238E27FC236}">
                <a16:creationId xmlns:a16="http://schemas.microsoft.com/office/drawing/2014/main" id="{18D02638-777A-1B16-CEE5-D7C61E22FAF7}"/>
              </a:ext>
            </a:extLst>
          </p:cNvPr>
          <p:cNvSpPr/>
          <p:nvPr/>
        </p:nvSpPr>
        <p:spPr>
          <a:xfrm>
            <a:off x="2139041" y="4746171"/>
            <a:ext cx="1926772" cy="71845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Kryptering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28AD140-6856-0982-E02F-DC5E2E099B22}"/>
              </a:ext>
            </a:extLst>
          </p:cNvPr>
          <p:cNvSpPr/>
          <p:nvPr/>
        </p:nvSpPr>
        <p:spPr>
          <a:xfrm>
            <a:off x="4191000" y="4397829"/>
            <a:ext cx="1295400" cy="14151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Ciffertekst</a:t>
            </a:r>
          </a:p>
        </p:txBody>
      </p:sp>
      <p:sp>
        <p:nvSpPr>
          <p:cNvPr id="8" name="Højrepil 7">
            <a:extLst>
              <a:ext uri="{FF2B5EF4-FFF2-40B4-BE49-F238E27FC236}">
                <a16:creationId xmlns:a16="http://schemas.microsoft.com/office/drawing/2014/main" id="{E8082650-81C0-64C6-07F5-ACF657411F0E}"/>
              </a:ext>
            </a:extLst>
          </p:cNvPr>
          <p:cNvSpPr/>
          <p:nvPr/>
        </p:nvSpPr>
        <p:spPr>
          <a:xfrm rot="5400000">
            <a:off x="2051954" y="3423557"/>
            <a:ext cx="1926772" cy="71845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Nøgle</a:t>
            </a:r>
          </a:p>
        </p:txBody>
      </p:sp>
    </p:spTree>
    <p:extLst>
      <p:ext uri="{BB962C8B-B14F-4D97-AF65-F5344CB8AC3E}">
        <p14:creationId xmlns:p14="http://schemas.microsoft.com/office/powerpoint/2010/main" val="22530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6AAE5-3FBE-C721-B47E-2D3CE8FA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Symmetrisk kryptering med nøgle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F5764C4-CDB1-BBC2-F30E-D2E4E2183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7" y="1941284"/>
            <a:ext cx="6676571" cy="424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760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235C9-2AAA-D799-2165-CE0E41A7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365125"/>
            <a:ext cx="11713028" cy="1325563"/>
          </a:xfrm>
        </p:spPr>
        <p:txBody>
          <a:bodyPr/>
          <a:lstStyle/>
          <a:p>
            <a:r>
              <a:rPr lang="da-DK" dirty="0"/>
              <a:t>Hvordan løser man nøgle distributionsproblemet?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2AB9ED-40D3-EDE6-872F-9BFC48F85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Diskuter hvordan Alice på en sikker måde, kan give nøglen til Bob</a:t>
            </a:r>
          </a:p>
          <a:p>
            <a:r>
              <a:rPr lang="da-DK" dirty="0"/>
              <a:t>Kan jeres metode bruges på internettet, når Alice sidder i USA og Bob i Danmark?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31216FE-F271-702D-BC8C-81DBA8267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971" y="3016250"/>
            <a:ext cx="2794000" cy="372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E225AE0F-53E9-F343-6452-B2D5CF8CA2C0}"/>
              </a:ext>
            </a:extLst>
          </p:cNvPr>
          <p:cNvSpPr txBox="1"/>
          <p:nvPr/>
        </p:nvSpPr>
        <p:spPr>
          <a:xfrm>
            <a:off x="7946572" y="627249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Enigma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067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DD4D05-5E7E-5D48-BC2D-E6F8A4E5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Krypteringsalgoritme nr. 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376998-DEAF-6214-EADA-437B6FE3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Asymmetrisk kryptering</a:t>
            </a:r>
          </a:p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45EBB22-3CD3-FDBA-D02C-72A67A1E7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249" y="1329235"/>
            <a:ext cx="5368925" cy="555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7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3033F-2F3D-B8C0-6A25-B3B2BEEFA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Alice vil sende en krypteret besked til Bob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0E86C0-EFCF-045E-AAAC-859C84D32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Alice beder Bob om Bobs offentlige nøgle</a:t>
            </a:r>
          </a:p>
          <a:p>
            <a:r>
              <a:rPr lang="da-DK" dirty="0"/>
              <a:t>Alice krypterer sin besked med Bobs offentligt nøgle vha. sin krypteringsapp </a:t>
            </a:r>
          </a:p>
          <a:p>
            <a:r>
              <a:rPr lang="da-DK" dirty="0"/>
              <a:t>Alice skriver den krypterede besked på et stykke papir og sender papiret til Bob</a:t>
            </a:r>
          </a:p>
          <a:p>
            <a:r>
              <a:rPr lang="da-DK" dirty="0"/>
              <a:t>Eve henter papiret med den krypterede besked hos Alice og giver den til Bob</a:t>
            </a:r>
          </a:p>
          <a:p>
            <a:r>
              <a:rPr lang="da-DK" dirty="0"/>
              <a:t>Men Eve snyder og skriver beskeden ind i sin dekrypteringsapp inden Bob får papiret</a:t>
            </a:r>
          </a:p>
          <a:p>
            <a:r>
              <a:rPr lang="da-DK" dirty="0"/>
              <a:t>Kan Bob dekryptere beskeden?</a:t>
            </a:r>
          </a:p>
          <a:p>
            <a:r>
              <a:rPr lang="da-DK" dirty="0"/>
              <a:t>Kan Eve?</a:t>
            </a:r>
          </a:p>
        </p:txBody>
      </p:sp>
    </p:spTree>
    <p:extLst>
      <p:ext uri="{BB962C8B-B14F-4D97-AF65-F5344CB8AC3E}">
        <p14:creationId xmlns:p14="http://schemas.microsoft.com/office/powerpoint/2010/main" val="180750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6AAE5-3FBE-C721-B47E-2D3CE8FA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Asymmetrisk kryptering med nøgle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22734BF7-4EDD-85FB-D3FF-76FE81A1C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4" y="1807028"/>
            <a:ext cx="6893767" cy="438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810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2B308A-7839-A9F7-ABFA-32AE92CF4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Beskriv hvordan man krypterer med en asymmetrisk kryptering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A8E907-AC65-78FA-D625-5D2782928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Beskriv først på dansk – derefter på tysk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Gloser</a:t>
            </a:r>
          </a:p>
          <a:p>
            <a:pPr marL="0" indent="0">
              <a:buNone/>
            </a:pPr>
            <a:r>
              <a:rPr lang="da-DK" dirty="0"/>
              <a:t>Symmetrisk kryptering – </a:t>
            </a:r>
            <a:r>
              <a:rPr lang="da-DK" dirty="0" err="1"/>
              <a:t>Symmetrische</a:t>
            </a:r>
            <a:r>
              <a:rPr lang="da-DK" dirty="0"/>
              <a:t> </a:t>
            </a:r>
            <a:r>
              <a:rPr lang="da-DK" dirty="0" err="1"/>
              <a:t>Verschlüsselung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Asymmetrisk kryptering – </a:t>
            </a:r>
            <a:r>
              <a:rPr lang="da-DK" dirty="0" err="1"/>
              <a:t>Asymmetrische</a:t>
            </a:r>
            <a:r>
              <a:rPr lang="da-DK" dirty="0"/>
              <a:t> </a:t>
            </a:r>
            <a:r>
              <a:rPr lang="da-DK" dirty="0" err="1"/>
              <a:t>Verschlüsselung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Nøgle – </a:t>
            </a:r>
            <a:r>
              <a:rPr lang="da-DK" dirty="0" err="1"/>
              <a:t>Schlüssel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Klartekst – </a:t>
            </a:r>
            <a:r>
              <a:rPr lang="da-DK" dirty="0" err="1"/>
              <a:t>Klartext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Ciffertekst – </a:t>
            </a:r>
            <a:r>
              <a:rPr lang="da-DK" dirty="0" err="1"/>
              <a:t>Geheimtext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090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FE82C-CD0E-277C-9EF1-6C5A5CE48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kryptering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FF2F87-F304-C0F1-0711-9FE34C6AC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Kombination af symmetrisk og asymmetrisk kryptering, da symmetrisk er hurtigere</a:t>
            </a:r>
          </a:p>
          <a:p>
            <a:r>
              <a:rPr lang="da-DK" dirty="0"/>
              <a:t>Først udveksles en nøgle til symmetrisk kryptering vha. asymmetrisk kryptering</a:t>
            </a:r>
          </a:p>
          <a:p>
            <a:r>
              <a:rPr lang="da-DK" dirty="0"/>
              <a:t>Derefter sendes beskedteksten vha. symmetrisk kryptering</a:t>
            </a:r>
          </a:p>
        </p:txBody>
      </p:sp>
    </p:spTree>
    <p:extLst>
      <p:ext uri="{BB962C8B-B14F-4D97-AF65-F5344CB8AC3E}">
        <p14:creationId xmlns:p14="http://schemas.microsoft.com/office/powerpoint/2010/main" val="293147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1818EC-542E-6E9A-3C3E-8A435DEA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Hvilke beskedapps?</a:t>
            </a:r>
            <a:br>
              <a:rPr lang="da-DK" dirty="0"/>
            </a:br>
            <a:r>
              <a:rPr lang="da-DK" dirty="0"/>
              <a:t>Forskelle mellem DK og Tyskland?</a:t>
            </a:r>
          </a:p>
        </p:txBody>
      </p:sp>
      <p:pic>
        <p:nvPicPr>
          <p:cNvPr id="2050" name="Picture 2" descr="Popularity of different Messenger Apps">
            <a:extLst>
              <a:ext uri="{FF2B5EF4-FFF2-40B4-BE49-F238E27FC236}">
                <a16:creationId xmlns:a16="http://schemas.microsoft.com/office/drawing/2014/main" id="{7819EC53-2C1B-7B5D-0B92-5D02CB4824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60" y="1825625"/>
            <a:ext cx="617547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EC68847-928A-7B93-B2D6-B286F94210C6}"/>
              </a:ext>
            </a:extLst>
          </p:cNvPr>
          <p:cNvSpPr txBox="1"/>
          <p:nvPr/>
        </p:nvSpPr>
        <p:spPr>
          <a:xfrm>
            <a:off x="10033686" y="6116764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hlinkClick r:id="rId3"/>
              </a:rPr>
              <a:t>kilde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45528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9FC77-9345-6F45-8227-98027BF2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30" y="-66930"/>
            <a:ext cx="10515600" cy="1325563"/>
          </a:xfrm>
        </p:spPr>
        <p:txBody>
          <a:bodyPr/>
          <a:lstStyle/>
          <a:p>
            <a:r>
              <a:rPr lang="da-DK" dirty="0"/>
              <a:t>2 hovedpersoner og en skurk i birollen</a:t>
            </a:r>
          </a:p>
        </p:txBody>
      </p:sp>
      <p:sp>
        <p:nvSpPr>
          <p:cNvPr id="13" name="Højrepil 12">
            <a:extLst>
              <a:ext uri="{FF2B5EF4-FFF2-40B4-BE49-F238E27FC236}">
                <a16:creationId xmlns:a16="http://schemas.microsoft.com/office/drawing/2014/main" id="{B5800C04-BB8D-D941-BCFC-61AD681522A1}"/>
              </a:ext>
            </a:extLst>
          </p:cNvPr>
          <p:cNvSpPr/>
          <p:nvPr/>
        </p:nvSpPr>
        <p:spPr>
          <a:xfrm>
            <a:off x="3508513" y="2941983"/>
            <a:ext cx="5337313" cy="32799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Billedforklaring med nedadgående pil 13">
            <a:extLst>
              <a:ext uri="{FF2B5EF4-FFF2-40B4-BE49-F238E27FC236}">
                <a16:creationId xmlns:a16="http://schemas.microsoft.com/office/drawing/2014/main" id="{9FABF96E-1A5D-EE4E-BB4D-14C919E9158D}"/>
              </a:ext>
            </a:extLst>
          </p:cNvPr>
          <p:cNvSpPr/>
          <p:nvPr/>
        </p:nvSpPr>
        <p:spPr>
          <a:xfrm>
            <a:off x="5463241" y="2882692"/>
            <a:ext cx="946769" cy="1204873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4840"/>
            </a:avLst>
          </a:prstGeom>
          <a:solidFill>
            <a:srgbClr val="FF0000">
              <a:alpha val="2274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DF2ED61-0B75-3046-A78C-08F559D52C56}"/>
              </a:ext>
            </a:extLst>
          </p:cNvPr>
          <p:cNvSpPr txBox="1"/>
          <p:nvPr/>
        </p:nvSpPr>
        <p:spPr>
          <a:xfrm>
            <a:off x="8007580" y="4717445"/>
            <a:ext cx="2789674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4800" dirty="0"/>
              <a:t>Løsning:</a:t>
            </a:r>
          </a:p>
          <a:p>
            <a:r>
              <a:rPr lang="da-DK" sz="4800" dirty="0"/>
              <a:t>Kryptering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B2F75A2C-1FBB-BB44-BB7E-6ED952014F9E}"/>
              </a:ext>
            </a:extLst>
          </p:cNvPr>
          <p:cNvSpPr txBox="1"/>
          <p:nvPr/>
        </p:nvSpPr>
        <p:spPr>
          <a:xfrm>
            <a:off x="3238217" y="905064"/>
            <a:ext cx="5975097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3600" dirty="0"/>
              <a:t>Problem med </a:t>
            </a:r>
            <a:r>
              <a:rPr lang="da-DK" sz="3600" dirty="0" err="1"/>
              <a:t>konfidentialitet</a:t>
            </a:r>
            <a:r>
              <a:rPr lang="da-DK" sz="3600" dirty="0"/>
              <a:t>:</a:t>
            </a:r>
          </a:p>
          <a:p>
            <a:r>
              <a:rPr lang="da-DK" sz="3600" dirty="0"/>
              <a:t>Eve kan læse hemmelig besked</a:t>
            </a:r>
          </a:p>
        </p:txBody>
      </p: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ECB3D3B8-F800-CF46-83DB-E2C20270B092}"/>
              </a:ext>
            </a:extLst>
          </p:cNvPr>
          <p:cNvGrpSpPr/>
          <p:nvPr/>
        </p:nvGrpSpPr>
        <p:grpSpPr>
          <a:xfrm>
            <a:off x="1773579" y="1670099"/>
            <a:ext cx="8788045" cy="5036646"/>
            <a:chOff x="1773579" y="1670099"/>
            <a:chExt cx="8788045" cy="5036646"/>
          </a:xfrm>
        </p:grpSpPr>
        <p:grpSp>
          <p:nvGrpSpPr>
            <p:cNvPr id="19" name="Gruppe 18">
              <a:extLst>
                <a:ext uri="{FF2B5EF4-FFF2-40B4-BE49-F238E27FC236}">
                  <a16:creationId xmlns:a16="http://schemas.microsoft.com/office/drawing/2014/main" id="{CD96792F-2A3F-EC4F-9055-5131D8E92487}"/>
                </a:ext>
              </a:extLst>
            </p:cNvPr>
            <p:cNvGrpSpPr/>
            <p:nvPr/>
          </p:nvGrpSpPr>
          <p:grpSpPr>
            <a:xfrm>
              <a:off x="1773579" y="1670099"/>
              <a:ext cx="1546915" cy="2629035"/>
              <a:chOff x="1773579" y="1670099"/>
              <a:chExt cx="1546915" cy="2629035"/>
            </a:xfrm>
          </p:grpSpPr>
          <p:sp>
            <p:nvSpPr>
              <p:cNvPr id="7" name="Tekstfelt 6">
                <a:extLst>
                  <a:ext uri="{FF2B5EF4-FFF2-40B4-BE49-F238E27FC236}">
                    <a16:creationId xmlns:a16="http://schemas.microsoft.com/office/drawing/2014/main" id="{5640CD32-F914-1340-9F94-9691C5491118}"/>
                  </a:ext>
                </a:extLst>
              </p:cNvPr>
              <p:cNvSpPr txBox="1"/>
              <p:nvPr/>
            </p:nvSpPr>
            <p:spPr>
              <a:xfrm>
                <a:off x="2126636" y="1670099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Alice</a:t>
                </a:r>
              </a:p>
            </p:txBody>
          </p:sp>
          <p:pic>
            <p:nvPicPr>
              <p:cNvPr id="1026" name="Picture 2" descr="Volodymyr Zelenskyj - Wikipedia, den frie encyklopædi">
                <a:extLst>
                  <a:ext uri="{FF2B5EF4-FFF2-40B4-BE49-F238E27FC236}">
                    <a16:creationId xmlns:a16="http://schemas.microsoft.com/office/drawing/2014/main" id="{2530AF84-105D-274A-BC2E-2A3209D73F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3579" y="2197463"/>
                <a:ext cx="1546915" cy="2101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64632B4D-A4FD-5147-9B1B-D9451B639567}"/>
                </a:ext>
              </a:extLst>
            </p:cNvPr>
            <p:cNvGrpSpPr/>
            <p:nvPr/>
          </p:nvGrpSpPr>
          <p:grpSpPr>
            <a:xfrm>
              <a:off x="8985680" y="1670099"/>
              <a:ext cx="1575944" cy="2629035"/>
              <a:chOff x="8985680" y="1670099"/>
              <a:chExt cx="1575944" cy="2629035"/>
            </a:xfrm>
          </p:grpSpPr>
          <p:sp>
            <p:nvSpPr>
              <p:cNvPr id="9" name="Tekstfelt 8">
                <a:extLst>
                  <a:ext uri="{FF2B5EF4-FFF2-40B4-BE49-F238E27FC236}">
                    <a16:creationId xmlns:a16="http://schemas.microsoft.com/office/drawing/2014/main" id="{2C923255-83B9-8C44-84D0-228E10F4F166}"/>
                  </a:ext>
                </a:extLst>
              </p:cNvPr>
              <p:cNvSpPr txBox="1"/>
              <p:nvPr/>
            </p:nvSpPr>
            <p:spPr>
              <a:xfrm>
                <a:off x="9402417" y="1670099"/>
                <a:ext cx="7713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Bob</a:t>
                </a:r>
              </a:p>
            </p:txBody>
          </p:sp>
          <p:pic>
            <p:nvPicPr>
              <p:cNvPr id="1028" name="Picture 4" descr="Præsidentvalget i USA 2020 - Wikipedia, den frie encyklopædi">
                <a:extLst>
                  <a:ext uri="{FF2B5EF4-FFF2-40B4-BE49-F238E27FC236}">
                    <a16:creationId xmlns:a16="http://schemas.microsoft.com/office/drawing/2014/main" id="{588CFE10-CE80-1C43-A423-D3AD2B4D2F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5680" y="2190630"/>
                <a:ext cx="1575944" cy="21085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" name="Gruppe 19">
              <a:extLst>
                <a:ext uri="{FF2B5EF4-FFF2-40B4-BE49-F238E27FC236}">
                  <a16:creationId xmlns:a16="http://schemas.microsoft.com/office/drawing/2014/main" id="{734AC08B-BE65-1043-A65E-659F21639996}"/>
                </a:ext>
              </a:extLst>
            </p:cNvPr>
            <p:cNvGrpSpPr/>
            <p:nvPr/>
          </p:nvGrpSpPr>
          <p:grpSpPr>
            <a:xfrm>
              <a:off x="5143511" y="4037524"/>
              <a:ext cx="1540446" cy="2669221"/>
              <a:chOff x="5143511" y="4037524"/>
              <a:chExt cx="1540446" cy="2669221"/>
            </a:xfrm>
          </p:grpSpPr>
          <p:sp>
            <p:nvSpPr>
              <p:cNvPr id="10" name="Tekstfelt 9">
                <a:extLst>
                  <a:ext uri="{FF2B5EF4-FFF2-40B4-BE49-F238E27FC236}">
                    <a16:creationId xmlns:a16="http://schemas.microsoft.com/office/drawing/2014/main" id="{7EC89589-61C5-8E49-8ED2-8E5AEA2B4D0C}"/>
                  </a:ext>
                </a:extLst>
              </p:cNvPr>
              <p:cNvSpPr txBox="1"/>
              <p:nvPr/>
            </p:nvSpPr>
            <p:spPr>
              <a:xfrm>
                <a:off x="5613057" y="4037524"/>
                <a:ext cx="6873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Eve</a:t>
                </a:r>
              </a:p>
            </p:txBody>
          </p:sp>
          <p:pic>
            <p:nvPicPr>
              <p:cNvPr id="1030" name="Picture 6" descr="Vladimir Putin - Wikipedia, den frie encyklopædi">
                <a:extLst>
                  <a:ext uri="{FF2B5EF4-FFF2-40B4-BE49-F238E27FC236}">
                    <a16:creationId xmlns:a16="http://schemas.microsoft.com/office/drawing/2014/main" id="{2A9F8912-26FB-3749-8D62-D3E2850063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3511" y="4560744"/>
                <a:ext cx="1540446" cy="2146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78801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e 34">
            <a:extLst>
              <a:ext uri="{FF2B5EF4-FFF2-40B4-BE49-F238E27FC236}">
                <a16:creationId xmlns:a16="http://schemas.microsoft.com/office/drawing/2014/main" id="{452302C8-D9F2-CC40-AAC9-CA4492F16AD2}"/>
              </a:ext>
            </a:extLst>
          </p:cNvPr>
          <p:cNvGrpSpPr/>
          <p:nvPr/>
        </p:nvGrpSpPr>
        <p:grpSpPr>
          <a:xfrm>
            <a:off x="1773579" y="1670099"/>
            <a:ext cx="8788045" cy="5036646"/>
            <a:chOff x="1773579" y="1670099"/>
            <a:chExt cx="8788045" cy="5036646"/>
          </a:xfrm>
        </p:grpSpPr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6941A7EA-002F-D24F-99D7-B800224F45C7}"/>
                </a:ext>
              </a:extLst>
            </p:cNvPr>
            <p:cNvGrpSpPr/>
            <p:nvPr/>
          </p:nvGrpSpPr>
          <p:grpSpPr>
            <a:xfrm>
              <a:off x="1773579" y="1670099"/>
              <a:ext cx="1546915" cy="2629035"/>
              <a:chOff x="1773579" y="1670099"/>
              <a:chExt cx="1546915" cy="2629035"/>
            </a:xfrm>
          </p:grpSpPr>
          <p:sp>
            <p:nvSpPr>
              <p:cNvPr id="45" name="Tekstfelt 44">
                <a:extLst>
                  <a:ext uri="{FF2B5EF4-FFF2-40B4-BE49-F238E27FC236}">
                    <a16:creationId xmlns:a16="http://schemas.microsoft.com/office/drawing/2014/main" id="{E39C862B-2099-BE4B-86B2-FD7E35D0C981}"/>
                  </a:ext>
                </a:extLst>
              </p:cNvPr>
              <p:cNvSpPr txBox="1"/>
              <p:nvPr/>
            </p:nvSpPr>
            <p:spPr>
              <a:xfrm>
                <a:off x="2126636" y="1670099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Alice</a:t>
                </a:r>
              </a:p>
            </p:txBody>
          </p:sp>
          <p:pic>
            <p:nvPicPr>
              <p:cNvPr id="49" name="Picture 2" descr="Volodymyr Zelenskyj - Wikipedia, den frie encyklopædi">
                <a:extLst>
                  <a:ext uri="{FF2B5EF4-FFF2-40B4-BE49-F238E27FC236}">
                    <a16:creationId xmlns:a16="http://schemas.microsoft.com/office/drawing/2014/main" id="{19BD29A9-9624-8B42-A9AA-78463B8DFF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3579" y="2197463"/>
                <a:ext cx="1546915" cy="2101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" name="Gruppe 38">
              <a:extLst>
                <a:ext uri="{FF2B5EF4-FFF2-40B4-BE49-F238E27FC236}">
                  <a16:creationId xmlns:a16="http://schemas.microsoft.com/office/drawing/2014/main" id="{C4813426-4ED1-EF43-A527-4EE1A70C968C}"/>
                </a:ext>
              </a:extLst>
            </p:cNvPr>
            <p:cNvGrpSpPr/>
            <p:nvPr/>
          </p:nvGrpSpPr>
          <p:grpSpPr>
            <a:xfrm>
              <a:off x="8985680" y="1670099"/>
              <a:ext cx="1575944" cy="2629035"/>
              <a:chOff x="8985680" y="1670099"/>
              <a:chExt cx="1575944" cy="2629035"/>
            </a:xfrm>
          </p:grpSpPr>
          <p:sp>
            <p:nvSpPr>
              <p:cNvPr id="43" name="Tekstfelt 42">
                <a:extLst>
                  <a:ext uri="{FF2B5EF4-FFF2-40B4-BE49-F238E27FC236}">
                    <a16:creationId xmlns:a16="http://schemas.microsoft.com/office/drawing/2014/main" id="{D3628468-C75C-694C-8D44-29F88688E23C}"/>
                  </a:ext>
                </a:extLst>
              </p:cNvPr>
              <p:cNvSpPr txBox="1"/>
              <p:nvPr/>
            </p:nvSpPr>
            <p:spPr>
              <a:xfrm>
                <a:off x="9402417" y="1670099"/>
                <a:ext cx="7713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Bob</a:t>
                </a:r>
              </a:p>
            </p:txBody>
          </p:sp>
          <p:pic>
            <p:nvPicPr>
              <p:cNvPr id="44" name="Picture 4" descr="Præsidentvalget i USA 2020 - Wikipedia, den frie encyklopædi">
                <a:extLst>
                  <a:ext uri="{FF2B5EF4-FFF2-40B4-BE49-F238E27FC236}">
                    <a16:creationId xmlns:a16="http://schemas.microsoft.com/office/drawing/2014/main" id="{56B70852-542A-244A-B84F-62E2FC9CA1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5680" y="2190630"/>
                <a:ext cx="1575944" cy="21085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0" name="Gruppe 39">
              <a:extLst>
                <a:ext uri="{FF2B5EF4-FFF2-40B4-BE49-F238E27FC236}">
                  <a16:creationId xmlns:a16="http://schemas.microsoft.com/office/drawing/2014/main" id="{143BBEAC-6EA8-874D-9563-930578A42B5F}"/>
                </a:ext>
              </a:extLst>
            </p:cNvPr>
            <p:cNvGrpSpPr/>
            <p:nvPr/>
          </p:nvGrpSpPr>
          <p:grpSpPr>
            <a:xfrm>
              <a:off x="5143511" y="4037524"/>
              <a:ext cx="1540446" cy="2669221"/>
              <a:chOff x="5143511" y="4037524"/>
              <a:chExt cx="1540446" cy="2669221"/>
            </a:xfrm>
          </p:grpSpPr>
          <p:sp>
            <p:nvSpPr>
              <p:cNvPr id="41" name="Tekstfelt 40">
                <a:extLst>
                  <a:ext uri="{FF2B5EF4-FFF2-40B4-BE49-F238E27FC236}">
                    <a16:creationId xmlns:a16="http://schemas.microsoft.com/office/drawing/2014/main" id="{C487D61E-BB08-F94B-87C7-9D415AC1D7BB}"/>
                  </a:ext>
                </a:extLst>
              </p:cNvPr>
              <p:cNvSpPr txBox="1"/>
              <p:nvPr/>
            </p:nvSpPr>
            <p:spPr>
              <a:xfrm>
                <a:off x="5613057" y="4037524"/>
                <a:ext cx="6873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Eve</a:t>
                </a:r>
              </a:p>
            </p:txBody>
          </p:sp>
          <p:pic>
            <p:nvPicPr>
              <p:cNvPr id="42" name="Picture 6" descr="Vladimir Putin - Wikipedia, den frie encyklopædi">
                <a:extLst>
                  <a:ext uri="{FF2B5EF4-FFF2-40B4-BE49-F238E27FC236}">
                    <a16:creationId xmlns:a16="http://schemas.microsoft.com/office/drawing/2014/main" id="{5924C9D0-4A33-1745-893D-A97CAE998F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3511" y="4560744"/>
                <a:ext cx="1540446" cy="2146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8" name="Tekstfelt 17">
            <a:extLst>
              <a:ext uri="{FF2B5EF4-FFF2-40B4-BE49-F238E27FC236}">
                <a16:creationId xmlns:a16="http://schemas.microsoft.com/office/drawing/2014/main" id="{4F5A8DA7-8516-7549-B708-5B3523634133}"/>
              </a:ext>
            </a:extLst>
          </p:cNvPr>
          <p:cNvSpPr txBox="1"/>
          <p:nvPr/>
        </p:nvSpPr>
        <p:spPr>
          <a:xfrm>
            <a:off x="2393259" y="4220782"/>
            <a:ext cx="1775935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Public </a:t>
            </a:r>
            <a:r>
              <a:rPr lang="da-DK" dirty="0" err="1"/>
              <a:t>Key</a:t>
            </a:r>
            <a:endParaRPr lang="da-DK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4113FB42-68DC-954D-99CA-04517AEA9F97}"/>
              </a:ext>
            </a:extLst>
          </p:cNvPr>
          <p:cNvSpPr txBox="1"/>
          <p:nvPr/>
        </p:nvSpPr>
        <p:spPr>
          <a:xfrm>
            <a:off x="35439" y="2900642"/>
            <a:ext cx="186089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Private </a:t>
            </a:r>
            <a:r>
              <a:rPr lang="da-DK" dirty="0" err="1"/>
              <a:t>Key</a:t>
            </a:r>
            <a:endParaRPr lang="da-DK" dirty="0"/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2F1CC9DC-7EE4-AB41-9C25-A57DD2E00EA2}"/>
              </a:ext>
            </a:extLst>
          </p:cNvPr>
          <p:cNvGrpSpPr/>
          <p:nvPr/>
        </p:nvGrpSpPr>
        <p:grpSpPr>
          <a:xfrm>
            <a:off x="3298411" y="1520687"/>
            <a:ext cx="3175687" cy="1949990"/>
            <a:chOff x="3298411" y="1520687"/>
            <a:chExt cx="3175687" cy="1949990"/>
          </a:xfrm>
        </p:grpSpPr>
        <p:sp>
          <p:nvSpPr>
            <p:cNvPr id="24" name="Billedforklaring med højrepil 23">
              <a:extLst>
                <a:ext uri="{FF2B5EF4-FFF2-40B4-BE49-F238E27FC236}">
                  <a16:creationId xmlns:a16="http://schemas.microsoft.com/office/drawing/2014/main" id="{CAD10F19-4CD9-FB4A-9A07-35F26D5E3E04}"/>
                </a:ext>
              </a:extLst>
            </p:cNvPr>
            <p:cNvSpPr/>
            <p:nvPr/>
          </p:nvSpPr>
          <p:spPr>
            <a:xfrm>
              <a:off x="3298411" y="2259715"/>
              <a:ext cx="3175687" cy="1210962"/>
            </a:xfrm>
            <a:prstGeom prst="rightArrow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Besked</a:t>
              </a:r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B5C7B9D-9842-EC44-977F-EFBC18A160CF}"/>
                </a:ext>
              </a:extLst>
            </p:cNvPr>
            <p:cNvSpPr txBox="1"/>
            <p:nvPr/>
          </p:nvSpPr>
          <p:spPr>
            <a:xfrm>
              <a:off x="3298411" y="1520687"/>
              <a:ext cx="2037161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a-DK" dirty="0"/>
                <a:t>Alice krypterer med</a:t>
              </a:r>
              <a:br>
                <a:rPr lang="da-DK" dirty="0"/>
              </a:br>
              <a:r>
                <a:rPr lang="da-DK" dirty="0" err="1"/>
                <a:t>Bob’s</a:t>
              </a:r>
              <a:r>
                <a:rPr lang="da-DK" dirty="0"/>
                <a:t> Public </a:t>
              </a:r>
              <a:r>
                <a:rPr lang="da-DK" dirty="0" err="1"/>
                <a:t>Key</a:t>
              </a:r>
              <a:endParaRPr lang="da-DK" dirty="0"/>
            </a:p>
          </p:txBody>
        </p:sp>
      </p:grp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EB959CFA-86DF-044C-B55D-7E284C4EF587}"/>
              </a:ext>
            </a:extLst>
          </p:cNvPr>
          <p:cNvGrpSpPr/>
          <p:nvPr/>
        </p:nvGrpSpPr>
        <p:grpSpPr>
          <a:xfrm>
            <a:off x="6689468" y="1520686"/>
            <a:ext cx="2384854" cy="1949991"/>
            <a:chOff x="6689468" y="1520686"/>
            <a:chExt cx="2384854" cy="1949991"/>
          </a:xfrm>
        </p:grpSpPr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0A077076-5DB8-C54B-A6D3-05FD87DCBB31}"/>
                </a:ext>
              </a:extLst>
            </p:cNvPr>
            <p:cNvSpPr txBox="1"/>
            <p:nvPr/>
          </p:nvSpPr>
          <p:spPr>
            <a:xfrm>
              <a:off x="6856430" y="1520686"/>
              <a:ext cx="2191049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/>
                <a:t>Bob dekrypterer med</a:t>
              </a:r>
            </a:p>
            <a:p>
              <a:r>
                <a:rPr lang="da-DK" dirty="0"/>
                <a:t>sin  Private </a:t>
              </a:r>
              <a:r>
                <a:rPr lang="da-DK" dirty="0" err="1"/>
                <a:t>Key</a:t>
              </a:r>
              <a:endParaRPr lang="da-DK" dirty="0"/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B1142631-5859-E64E-828B-3204A5B18CD6}"/>
                </a:ext>
              </a:extLst>
            </p:cNvPr>
            <p:cNvSpPr/>
            <p:nvPr/>
          </p:nvSpPr>
          <p:spPr>
            <a:xfrm>
              <a:off x="6689468" y="2267536"/>
              <a:ext cx="2384854" cy="120314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Krypteret</a:t>
              </a:r>
              <a:br>
                <a:rPr lang="da-DK" dirty="0">
                  <a:solidFill>
                    <a:schemeClr val="tx1"/>
                  </a:solidFill>
                </a:rPr>
              </a:br>
              <a:r>
                <a:rPr lang="da-DK" dirty="0">
                  <a:solidFill>
                    <a:schemeClr val="tx1"/>
                  </a:solidFill>
                </a:rPr>
                <a:t>besked</a:t>
              </a:r>
            </a:p>
          </p:txBody>
        </p:sp>
      </p:grpSp>
      <p:sp>
        <p:nvSpPr>
          <p:cNvPr id="36" name="Tekstfelt 35">
            <a:extLst>
              <a:ext uri="{FF2B5EF4-FFF2-40B4-BE49-F238E27FC236}">
                <a16:creationId xmlns:a16="http://schemas.microsoft.com/office/drawing/2014/main" id="{02A04503-509C-374A-B0CE-826FD624552A}"/>
              </a:ext>
            </a:extLst>
          </p:cNvPr>
          <p:cNvSpPr txBox="1"/>
          <p:nvPr/>
        </p:nvSpPr>
        <p:spPr>
          <a:xfrm>
            <a:off x="8831951" y="4153930"/>
            <a:ext cx="169257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err="1"/>
              <a:t>Bob’s</a:t>
            </a:r>
            <a:r>
              <a:rPr lang="da-DK" dirty="0"/>
              <a:t> Public </a:t>
            </a:r>
            <a:r>
              <a:rPr lang="da-DK" dirty="0" err="1"/>
              <a:t>Key</a:t>
            </a:r>
            <a:endParaRPr lang="da-DK" dirty="0"/>
          </a:p>
        </p:txBody>
      </p:sp>
      <p:sp>
        <p:nvSpPr>
          <p:cNvPr id="37" name="&quot;Nej&quot;-symbol 36">
            <a:extLst>
              <a:ext uri="{FF2B5EF4-FFF2-40B4-BE49-F238E27FC236}">
                <a16:creationId xmlns:a16="http://schemas.microsoft.com/office/drawing/2014/main" id="{3050BF1A-E213-F740-8AF1-5248203AD9A7}"/>
              </a:ext>
            </a:extLst>
          </p:cNvPr>
          <p:cNvSpPr/>
          <p:nvPr/>
        </p:nvSpPr>
        <p:spPr>
          <a:xfrm>
            <a:off x="4912563" y="4418454"/>
            <a:ext cx="2088292" cy="2346325"/>
          </a:xfrm>
          <a:prstGeom prst="noSmoking">
            <a:avLst>
              <a:gd name="adj" fmla="val 11645"/>
            </a:avLst>
          </a:prstGeom>
          <a:solidFill>
            <a:srgbClr val="FF0000">
              <a:alpha val="4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88712718-5037-954C-9145-2A28C1BCE8F3}"/>
              </a:ext>
            </a:extLst>
          </p:cNvPr>
          <p:cNvSpPr/>
          <p:nvPr/>
        </p:nvSpPr>
        <p:spPr>
          <a:xfrm>
            <a:off x="10468178" y="2585459"/>
            <a:ext cx="1723822" cy="5594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Besked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792F7234-FD01-D14E-945A-CCAFD39FB2FA}"/>
              </a:ext>
            </a:extLst>
          </p:cNvPr>
          <p:cNvSpPr txBox="1"/>
          <p:nvPr/>
        </p:nvSpPr>
        <p:spPr>
          <a:xfrm>
            <a:off x="10414312" y="1982351"/>
            <a:ext cx="177753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Bob’s</a:t>
            </a:r>
            <a:r>
              <a:rPr lang="da-DK" dirty="0"/>
              <a:t> Private </a:t>
            </a:r>
            <a:r>
              <a:rPr lang="da-DK" dirty="0" err="1"/>
              <a:t>Key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07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6" grpId="0" animBg="1"/>
      <p:bldP spid="25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>
            <a:extLst>
              <a:ext uri="{FF2B5EF4-FFF2-40B4-BE49-F238E27FC236}">
                <a16:creationId xmlns:a16="http://schemas.microsoft.com/office/drawing/2014/main" id="{65A53387-0770-C246-8D09-70483657B815}"/>
              </a:ext>
            </a:extLst>
          </p:cNvPr>
          <p:cNvGrpSpPr/>
          <p:nvPr/>
        </p:nvGrpSpPr>
        <p:grpSpPr>
          <a:xfrm>
            <a:off x="1773579" y="1670099"/>
            <a:ext cx="8788045" cy="5036646"/>
            <a:chOff x="1773579" y="1670099"/>
            <a:chExt cx="8788045" cy="5036646"/>
          </a:xfrm>
        </p:grpSpPr>
        <p:grpSp>
          <p:nvGrpSpPr>
            <p:cNvPr id="22" name="Gruppe 21">
              <a:extLst>
                <a:ext uri="{FF2B5EF4-FFF2-40B4-BE49-F238E27FC236}">
                  <a16:creationId xmlns:a16="http://schemas.microsoft.com/office/drawing/2014/main" id="{9B4DB75E-5BC0-3847-B05F-5C845EDB2ABF}"/>
                </a:ext>
              </a:extLst>
            </p:cNvPr>
            <p:cNvGrpSpPr/>
            <p:nvPr/>
          </p:nvGrpSpPr>
          <p:grpSpPr>
            <a:xfrm>
              <a:off x="1773579" y="1670099"/>
              <a:ext cx="1546915" cy="2629035"/>
              <a:chOff x="1773579" y="1670099"/>
              <a:chExt cx="1546915" cy="2629035"/>
            </a:xfrm>
          </p:grpSpPr>
          <p:sp>
            <p:nvSpPr>
              <p:cNvPr id="29" name="Tekstfelt 28">
                <a:extLst>
                  <a:ext uri="{FF2B5EF4-FFF2-40B4-BE49-F238E27FC236}">
                    <a16:creationId xmlns:a16="http://schemas.microsoft.com/office/drawing/2014/main" id="{78A0381C-0482-D74E-8EEF-3D86361E1F22}"/>
                  </a:ext>
                </a:extLst>
              </p:cNvPr>
              <p:cNvSpPr txBox="1"/>
              <p:nvPr/>
            </p:nvSpPr>
            <p:spPr>
              <a:xfrm>
                <a:off x="2126636" y="1670099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Alice</a:t>
                </a:r>
              </a:p>
            </p:txBody>
          </p:sp>
          <p:pic>
            <p:nvPicPr>
              <p:cNvPr id="37" name="Picture 2" descr="Volodymyr Zelenskyj - Wikipedia, den frie encyklopædi">
                <a:extLst>
                  <a:ext uri="{FF2B5EF4-FFF2-40B4-BE49-F238E27FC236}">
                    <a16:creationId xmlns:a16="http://schemas.microsoft.com/office/drawing/2014/main" id="{38F4CCBD-F219-1B4A-9CE3-1E2773013F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3579" y="2197463"/>
                <a:ext cx="1546915" cy="2101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FE0A19CF-116E-ED43-949F-200F79484944}"/>
                </a:ext>
              </a:extLst>
            </p:cNvPr>
            <p:cNvGrpSpPr/>
            <p:nvPr/>
          </p:nvGrpSpPr>
          <p:grpSpPr>
            <a:xfrm>
              <a:off x="8985680" y="1670099"/>
              <a:ext cx="1575944" cy="2629035"/>
              <a:chOff x="8985680" y="1670099"/>
              <a:chExt cx="1575944" cy="2629035"/>
            </a:xfrm>
          </p:grpSpPr>
          <p:sp>
            <p:nvSpPr>
              <p:cNvPr id="27" name="Tekstfelt 26">
                <a:extLst>
                  <a:ext uri="{FF2B5EF4-FFF2-40B4-BE49-F238E27FC236}">
                    <a16:creationId xmlns:a16="http://schemas.microsoft.com/office/drawing/2014/main" id="{F9FFE72B-D56A-3841-9724-F400D8710089}"/>
                  </a:ext>
                </a:extLst>
              </p:cNvPr>
              <p:cNvSpPr txBox="1"/>
              <p:nvPr/>
            </p:nvSpPr>
            <p:spPr>
              <a:xfrm>
                <a:off x="9402417" y="1670099"/>
                <a:ext cx="7713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Bob</a:t>
                </a:r>
              </a:p>
            </p:txBody>
          </p:sp>
          <p:pic>
            <p:nvPicPr>
              <p:cNvPr id="28" name="Picture 4" descr="Præsidentvalget i USA 2020 - Wikipedia, den frie encyklopædi">
                <a:extLst>
                  <a:ext uri="{FF2B5EF4-FFF2-40B4-BE49-F238E27FC236}">
                    <a16:creationId xmlns:a16="http://schemas.microsoft.com/office/drawing/2014/main" id="{23B6DC74-35F5-6E44-BC4E-777BECC0CA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5680" y="2190630"/>
                <a:ext cx="1575944" cy="21085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488C5E67-9D66-3242-855B-2372CF4D5AB9}"/>
                </a:ext>
              </a:extLst>
            </p:cNvPr>
            <p:cNvGrpSpPr/>
            <p:nvPr/>
          </p:nvGrpSpPr>
          <p:grpSpPr>
            <a:xfrm>
              <a:off x="5143511" y="4037524"/>
              <a:ext cx="1540446" cy="2669221"/>
              <a:chOff x="5143511" y="4037524"/>
              <a:chExt cx="1540446" cy="2669221"/>
            </a:xfrm>
          </p:grpSpPr>
          <p:sp>
            <p:nvSpPr>
              <p:cNvPr id="25" name="Tekstfelt 24">
                <a:extLst>
                  <a:ext uri="{FF2B5EF4-FFF2-40B4-BE49-F238E27FC236}">
                    <a16:creationId xmlns:a16="http://schemas.microsoft.com/office/drawing/2014/main" id="{C3EF4957-35B5-4845-8826-54EDDE48D55B}"/>
                  </a:ext>
                </a:extLst>
              </p:cNvPr>
              <p:cNvSpPr txBox="1"/>
              <p:nvPr/>
            </p:nvSpPr>
            <p:spPr>
              <a:xfrm>
                <a:off x="5613057" y="4037524"/>
                <a:ext cx="6873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Eve</a:t>
                </a:r>
              </a:p>
            </p:txBody>
          </p:sp>
          <p:pic>
            <p:nvPicPr>
              <p:cNvPr id="26" name="Picture 6" descr="Vladimir Putin - Wikipedia, den frie encyklopædi">
                <a:extLst>
                  <a:ext uri="{FF2B5EF4-FFF2-40B4-BE49-F238E27FC236}">
                    <a16:creationId xmlns:a16="http://schemas.microsoft.com/office/drawing/2014/main" id="{D8693329-B7CB-1345-9468-18969FF51C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3511" y="4560744"/>
                <a:ext cx="1540446" cy="2146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E89FC77-9345-6F45-8227-98027BF2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30" y="-66930"/>
            <a:ext cx="10515600" cy="1325563"/>
          </a:xfrm>
        </p:spPr>
        <p:txBody>
          <a:bodyPr/>
          <a:lstStyle/>
          <a:p>
            <a:r>
              <a:rPr lang="da-DK" dirty="0"/>
              <a:t>2 hovedpersoner og en skurk i birollen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DF2ED61-0B75-3046-A78C-08F559D52C56}"/>
              </a:ext>
            </a:extLst>
          </p:cNvPr>
          <p:cNvSpPr txBox="1"/>
          <p:nvPr/>
        </p:nvSpPr>
        <p:spPr>
          <a:xfrm>
            <a:off x="8397876" y="4577035"/>
            <a:ext cx="299114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4800" dirty="0"/>
              <a:t>Løsning:</a:t>
            </a:r>
          </a:p>
          <a:p>
            <a:r>
              <a:rPr lang="da-DK" sz="4800" dirty="0"/>
              <a:t>Certifikater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B2F75A2C-1FBB-BB44-BB7E-6ED952014F9E}"/>
              </a:ext>
            </a:extLst>
          </p:cNvPr>
          <p:cNvSpPr txBox="1"/>
          <p:nvPr/>
        </p:nvSpPr>
        <p:spPr>
          <a:xfrm>
            <a:off x="3075942" y="914813"/>
            <a:ext cx="522983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3600" dirty="0"/>
              <a:t>Problem med autenticitet:</a:t>
            </a:r>
          </a:p>
          <a:p>
            <a:r>
              <a:rPr lang="da-DK" sz="3600" dirty="0"/>
              <a:t>Eve kan optræde som Alice</a:t>
            </a:r>
          </a:p>
        </p:txBody>
      </p:sp>
      <p:sp>
        <p:nvSpPr>
          <p:cNvPr id="17" name="Højrepil 16">
            <a:extLst>
              <a:ext uri="{FF2B5EF4-FFF2-40B4-BE49-F238E27FC236}">
                <a16:creationId xmlns:a16="http://schemas.microsoft.com/office/drawing/2014/main" id="{0C698691-44B7-324E-B004-52500E5B0A44}"/>
              </a:ext>
            </a:extLst>
          </p:cNvPr>
          <p:cNvSpPr/>
          <p:nvPr/>
        </p:nvSpPr>
        <p:spPr>
          <a:xfrm rot="19824369">
            <a:off x="6959501" y="3285680"/>
            <a:ext cx="2190880" cy="139853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Besked fra Alice</a:t>
            </a:r>
          </a:p>
        </p:txBody>
      </p:sp>
    </p:spTree>
    <p:extLst>
      <p:ext uri="{BB962C8B-B14F-4D97-AF65-F5344CB8AC3E}">
        <p14:creationId xmlns:p14="http://schemas.microsoft.com/office/powerpoint/2010/main" val="11227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9FC77-9345-6F45-8227-98027BF2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30" y="-66930"/>
            <a:ext cx="10515600" cy="1325563"/>
          </a:xfrm>
        </p:spPr>
        <p:txBody>
          <a:bodyPr/>
          <a:lstStyle/>
          <a:p>
            <a:r>
              <a:rPr lang="da-DK" dirty="0"/>
              <a:t>2 hovedpersoner og en skurk i birollen</a:t>
            </a:r>
          </a:p>
        </p:txBody>
      </p:sp>
      <p:sp>
        <p:nvSpPr>
          <p:cNvPr id="13" name="Højrepil 12">
            <a:extLst>
              <a:ext uri="{FF2B5EF4-FFF2-40B4-BE49-F238E27FC236}">
                <a16:creationId xmlns:a16="http://schemas.microsoft.com/office/drawing/2014/main" id="{B5800C04-BB8D-D941-BCFC-61AD681522A1}"/>
              </a:ext>
            </a:extLst>
          </p:cNvPr>
          <p:cNvSpPr/>
          <p:nvPr/>
        </p:nvSpPr>
        <p:spPr>
          <a:xfrm rot="967747">
            <a:off x="3499818" y="3909709"/>
            <a:ext cx="1582471" cy="90350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 B C D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8DF2ED61-0B75-3046-A78C-08F559D52C56}"/>
              </a:ext>
            </a:extLst>
          </p:cNvPr>
          <p:cNvSpPr txBox="1"/>
          <p:nvPr/>
        </p:nvSpPr>
        <p:spPr>
          <a:xfrm>
            <a:off x="8364066" y="4384040"/>
            <a:ext cx="3436775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4800" dirty="0"/>
              <a:t>Løsning:</a:t>
            </a:r>
          </a:p>
          <a:p>
            <a:r>
              <a:rPr lang="da-DK" sz="4800" dirty="0"/>
              <a:t>Kryptering</a:t>
            </a:r>
            <a:br>
              <a:rPr lang="da-DK" sz="4800" dirty="0"/>
            </a:br>
            <a:r>
              <a:rPr lang="da-DK" sz="4800" dirty="0"/>
              <a:t>+ Certifikater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B2F75A2C-1FBB-BB44-BB7E-6ED952014F9E}"/>
              </a:ext>
            </a:extLst>
          </p:cNvPr>
          <p:cNvSpPr txBox="1"/>
          <p:nvPr/>
        </p:nvSpPr>
        <p:spPr>
          <a:xfrm>
            <a:off x="3075942" y="914813"/>
            <a:ext cx="632647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3600" dirty="0"/>
              <a:t>Problem med integritet:</a:t>
            </a:r>
          </a:p>
          <a:p>
            <a:r>
              <a:rPr lang="da-DK" sz="3600" dirty="0"/>
              <a:t>Eve kan ændre hemmelig besked</a:t>
            </a:r>
          </a:p>
        </p:txBody>
      </p:sp>
      <p:sp>
        <p:nvSpPr>
          <p:cNvPr id="17" name="Højrepil 16">
            <a:extLst>
              <a:ext uri="{FF2B5EF4-FFF2-40B4-BE49-F238E27FC236}">
                <a16:creationId xmlns:a16="http://schemas.microsoft.com/office/drawing/2014/main" id="{0C698691-44B7-324E-B004-52500E5B0A44}"/>
              </a:ext>
            </a:extLst>
          </p:cNvPr>
          <p:cNvSpPr/>
          <p:nvPr/>
        </p:nvSpPr>
        <p:spPr>
          <a:xfrm rot="19824369">
            <a:off x="6982581" y="3648093"/>
            <a:ext cx="1582471" cy="91569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 C D B</a:t>
            </a:r>
          </a:p>
        </p:txBody>
      </p: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397CC0B0-3304-5F44-AE53-B747B000EF41}"/>
              </a:ext>
            </a:extLst>
          </p:cNvPr>
          <p:cNvGrpSpPr/>
          <p:nvPr/>
        </p:nvGrpSpPr>
        <p:grpSpPr>
          <a:xfrm>
            <a:off x="1773579" y="1670099"/>
            <a:ext cx="8788045" cy="5036646"/>
            <a:chOff x="1773579" y="1670099"/>
            <a:chExt cx="8788045" cy="5036646"/>
          </a:xfrm>
        </p:grpSpPr>
        <p:grpSp>
          <p:nvGrpSpPr>
            <p:cNvPr id="22" name="Gruppe 21">
              <a:extLst>
                <a:ext uri="{FF2B5EF4-FFF2-40B4-BE49-F238E27FC236}">
                  <a16:creationId xmlns:a16="http://schemas.microsoft.com/office/drawing/2014/main" id="{BA612AFA-40FA-7B4A-8D64-64F3A14D12BB}"/>
                </a:ext>
              </a:extLst>
            </p:cNvPr>
            <p:cNvGrpSpPr/>
            <p:nvPr/>
          </p:nvGrpSpPr>
          <p:grpSpPr>
            <a:xfrm>
              <a:off x="1773579" y="1670099"/>
              <a:ext cx="1546915" cy="2629035"/>
              <a:chOff x="1773579" y="1670099"/>
              <a:chExt cx="1546915" cy="2629035"/>
            </a:xfrm>
          </p:grpSpPr>
          <p:sp>
            <p:nvSpPr>
              <p:cNvPr id="29" name="Tekstfelt 28">
                <a:extLst>
                  <a:ext uri="{FF2B5EF4-FFF2-40B4-BE49-F238E27FC236}">
                    <a16:creationId xmlns:a16="http://schemas.microsoft.com/office/drawing/2014/main" id="{2555881E-D8C2-1C45-BB85-F9D0579BFFEC}"/>
                  </a:ext>
                </a:extLst>
              </p:cNvPr>
              <p:cNvSpPr txBox="1"/>
              <p:nvPr/>
            </p:nvSpPr>
            <p:spPr>
              <a:xfrm>
                <a:off x="2126636" y="1670099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Alice</a:t>
                </a:r>
              </a:p>
            </p:txBody>
          </p:sp>
          <p:pic>
            <p:nvPicPr>
              <p:cNvPr id="37" name="Picture 2" descr="Volodymyr Zelenskyj - Wikipedia, den frie encyklopædi">
                <a:extLst>
                  <a:ext uri="{FF2B5EF4-FFF2-40B4-BE49-F238E27FC236}">
                    <a16:creationId xmlns:a16="http://schemas.microsoft.com/office/drawing/2014/main" id="{9DC35301-0DF6-314A-95D0-05D1869B1E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3579" y="2197463"/>
                <a:ext cx="1546915" cy="2101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C73DC6FE-6662-4648-94D6-80762205A689}"/>
                </a:ext>
              </a:extLst>
            </p:cNvPr>
            <p:cNvGrpSpPr/>
            <p:nvPr/>
          </p:nvGrpSpPr>
          <p:grpSpPr>
            <a:xfrm>
              <a:off x="8985680" y="1670099"/>
              <a:ext cx="1575944" cy="2629035"/>
              <a:chOff x="8985680" y="1670099"/>
              <a:chExt cx="1575944" cy="2629035"/>
            </a:xfrm>
          </p:grpSpPr>
          <p:sp>
            <p:nvSpPr>
              <p:cNvPr id="27" name="Tekstfelt 26">
                <a:extLst>
                  <a:ext uri="{FF2B5EF4-FFF2-40B4-BE49-F238E27FC236}">
                    <a16:creationId xmlns:a16="http://schemas.microsoft.com/office/drawing/2014/main" id="{B875F73C-4810-874D-A7CD-E8CB1D516A3A}"/>
                  </a:ext>
                </a:extLst>
              </p:cNvPr>
              <p:cNvSpPr txBox="1"/>
              <p:nvPr/>
            </p:nvSpPr>
            <p:spPr>
              <a:xfrm>
                <a:off x="9402417" y="1670099"/>
                <a:ext cx="7713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Bob</a:t>
                </a:r>
              </a:p>
            </p:txBody>
          </p:sp>
          <p:pic>
            <p:nvPicPr>
              <p:cNvPr id="28" name="Picture 4" descr="Præsidentvalget i USA 2020 - Wikipedia, den frie encyklopædi">
                <a:extLst>
                  <a:ext uri="{FF2B5EF4-FFF2-40B4-BE49-F238E27FC236}">
                    <a16:creationId xmlns:a16="http://schemas.microsoft.com/office/drawing/2014/main" id="{6456F012-B826-7C46-9C8A-268998C1A9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5680" y="2190630"/>
                <a:ext cx="1575944" cy="21085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9E9B15ED-EB46-F34D-8951-B18196F5D746}"/>
                </a:ext>
              </a:extLst>
            </p:cNvPr>
            <p:cNvGrpSpPr/>
            <p:nvPr/>
          </p:nvGrpSpPr>
          <p:grpSpPr>
            <a:xfrm>
              <a:off x="5143511" y="4037524"/>
              <a:ext cx="1540446" cy="2669221"/>
              <a:chOff x="5143511" y="4037524"/>
              <a:chExt cx="1540446" cy="2669221"/>
            </a:xfrm>
          </p:grpSpPr>
          <p:sp>
            <p:nvSpPr>
              <p:cNvPr id="25" name="Tekstfelt 24">
                <a:extLst>
                  <a:ext uri="{FF2B5EF4-FFF2-40B4-BE49-F238E27FC236}">
                    <a16:creationId xmlns:a16="http://schemas.microsoft.com/office/drawing/2014/main" id="{070FEDE7-B416-344C-8ACB-379AA3859F74}"/>
                  </a:ext>
                </a:extLst>
              </p:cNvPr>
              <p:cNvSpPr txBox="1"/>
              <p:nvPr/>
            </p:nvSpPr>
            <p:spPr>
              <a:xfrm>
                <a:off x="5613057" y="4037524"/>
                <a:ext cx="6873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Eve</a:t>
                </a:r>
              </a:p>
            </p:txBody>
          </p:sp>
          <p:pic>
            <p:nvPicPr>
              <p:cNvPr id="26" name="Picture 6" descr="Vladimir Putin - Wikipedia, den frie encyklopædi">
                <a:extLst>
                  <a:ext uri="{FF2B5EF4-FFF2-40B4-BE49-F238E27FC236}">
                    <a16:creationId xmlns:a16="http://schemas.microsoft.com/office/drawing/2014/main" id="{44E522A9-7D3B-4F43-981E-0EF863D631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3511" y="4560744"/>
                <a:ext cx="1540446" cy="2146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4803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e 26">
            <a:extLst>
              <a:ext uri="{FF2B5EF4-FFF2-40B4-BE49-F238E27FC236}">
                <a16:creationId xmlns:a16="http://schemas.microsoft.com/office/drawing/2014/main" id="{768DFB1F-743A-F744-8FCA-F448EB098FE0}"/>
              </a:ext>
            </a:extLst>
          </p:cNvPr>
          <p:cNvGrpSpPr/>
          <p:nvPr/>
        </p:nvGrpSpPr>
        <p:grpSpPr>
          <a:xfrm>
            <a:off x="1773579" y="1670099"/>
            <a:ext cx="8788045" cy="5036646"/>
            <a:chOff x="1773579" y="1670099"/>
            <a:chExt cx="8788045" cy="5036646"/>
          </a:xfrm>
        </p:grpSpPr>
        <p:grpSp>
          <p:nvGrpSpPr>
            <p:cNvPr id="28" name="Gruppe 27">
              <a:extLst>
                <a:ext uri="{FF2B5EF4-FFF2-40B4-BE49-F238E27FC236}">
                  <a16:creationId xmlns:a16="http://schemas.microsoft.com/office/drawing/2014/main" id="{5382B7B5-DB04-664A-996A-300150349052}"/>
                </a:ext>
              </a:extLst>
            </p:cNvPr>
            <p:cNvGrpSpPr/>
            <p:nvPr/>
          </p:nvGrpSpPr>
          <p:grpSpPr>
            <a:xfrm>
              <a:off x="1773579" y="1670099"/>
              <a:ext cx="1546915" cy="2629035"/>
              <a:chOff x="1773579" y="1670099"/>
              <a:chExt cx="1546915" cy="2629035"/>
            </a:xfrm>
          </p:grpSpPr>
          <p:sp>
            <p:nvSpPr>
              <p:cNvPr id="35" name="Tekstfelt 34">
                <a:extLst>
                  <a:ext uri="{FF2B5EF4-FFF2-40B4-BE49-F238E27FC236}">
                    <a16:creationId xmlns:a16="http://schemas.microsoft.com/office/drawing/2014/main" id="{FF6FC198-2CE0-5A42-82F5-9D67EDFC51D2}"/>
                  </a:ext>
                </a:extLst>
              </p:cNvPr>
              <p:cNvSpPr txBox="1"/>
              <p:nvPr/>
            </p:nvSpPr>
            <p:spPr>
              <a:xfrm>
                <a:off x="2126636" y="1670099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Alice</a:t>
                </a:r>
              </a:p>
            </p:txBody>
          </p:sp>
          <p:pic>
            <p:nvPicPr>
              <p:cNvPr id="43" name="Picture 2" descr="Volodymyr Zelenskyj - Wikipedia, den frie encyklopædi">
                <a:extLst>
                  <a:ext uri="{FF2B5EF4-FFF2-40B4-BE49-F238E27FC236}">
                    <a16:creationId xmlns:a16="http://schemas.microsoft.com/office/drawing/2014/main" id="{1A716ED5-52FD-1D49-BACF-02583F426A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3579" y="2197463"/>
                <a:ext cx="1546915" cy="2101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9" name="Gruppe 28">
              <a:extLst>
                <a:ext uri="{FF2B5EF4-FFF2-40B4-BE49-F238E27FC236}">
                  <a16:creationId xmlns:a16="http://schemas.microsoft.com/office/drawing/2014/main" id="{03A64C34-887F-9442-9468-B52A133CE262}"/>
                </a:ext>
              </a:extLst>
            </p:cNvPr>
            <p:cNvGrpSpPr/>
            <p:nvPr/>
          </p:nvGrpSpPr>
          <p:grpSpPr>
            <a:xfrm>
              <a:off x="8985680" y="1670099"/>
              <a:ext cx="1575944" cy="2629035"/>
              <a:chOff x="8985680" y="1670099"/>
              <a:chExt cx="1575944" cy="2629035"/>
            </a:xfrm>
          </p:grpSpPr>
          <p:sp>
            <p:nvSpPr>
              <p:cNvPr id="33" name="Tekstfelt 32">
                <a:extLst>
                  <a:ext uri="{FF2B5EF4-FFF2-40B4-BE49-F238E27FC236}">
                    <a16:creationId xmlns:a16="http://schemas.microsoft.com/office/drawing/2014/main" id="{BD44540B-41B9-7C4B-BB4D-EEE1CE09F636}"/>
                  </a:ext>
                </a:extLst>
              </p:cNvPr>
              <p:cNvSpPr txBox="1"/>
              <p:nvPr/>
            </p:nvSpPr>
            <p:spPr>
              <a:xfrm>
                <a:off x="9402417" y="1670099"/>
                <a:ext cx="7713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Bob</a:t>
                </a:r>
              </a:p>
            </p:txBody>
          </p:sp>
          <p:pic>
            <p:nvPicPr>
              <p:cNvPr id="34" name="Picture 4" descr="Præsidentvalget i USA 2020 - Wikipedia, den frie encyklopædi">
                <a:extLst>
                  <a:ext uri="{FF2B5EF4-FFF2-40B4-BE49-F238E27FC236}">
                    <a16:creationId xmlns:a16="http://schemas.microsoft.com/office/drawing/2014/main" id="{A4FB4886-32E2-BE45-B94B-C68B207426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5680" y="2190630"/>
                <a:ext cx="1575944" cy="21085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0" name="Gruppe 29">
              <a:extLst>
                <a:ext uri="{FF2B5EF4-FFF2-40B4-BE49-F238E27FC236}">
                  <a16:creationId xmlns:a16="http://schemas.microsoft.com/office/drawing/2014/main" id="{B0EC3944-5B34-AA42-9891-3F4785648947}"/>
                </a:ext>
              </a:extLst>
            </p:cNvPr>
            <p:cNvGrpSpPr/>
            <p:nvPr/>
          </p:nvGrpSpPr>
          <p:grpSpPr>
            <a:xfrm>
              <a:off x="5143511" y="4037524"/>
              <a:ext cx="1540446" cy="2669221"/>
              <a:chOff x="5143511" y="4037524"/>
              <a:chExt cx="1540446" cy="2669221"/>
            </a:xfrm>
          </p:grpSpPr>
          <p:sp>
            <p:nvSpPr>
              <p:cNvPr id="31" name="Tekstfelt 30">
                <a:extLst>
                  <a:ext uri="{FF2B5EF4-FFF2-40B4-BE49-F238E27FC236}">
                    <a16:creationId xmlns:a16="http://schemas.microsoft.com/office/drawing/2014/main" id="{DAF64569-6787-C042-B10C-C3ECACADCA0F}"/>
                  </a:ext>
                </a:extLst>
              </p:cNvPr>
              <p:cNvSpPr txBox="1"/>
              <p:nvPr/>
            </p:nvSpPr>
            <p:spPr>
              <a:xfrm>
                <a:off x="5613057" y="4037524"/>
                <a:ext cx="6873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Eve</a:t>
                </a:r>
              </a:p>
            </p:txBody>
          </p:sp>
          <p:pic>
            <p:nvPicPr>
              <p:cNvPr id="32" name="Picture 6" descr="Vladimir Putin - Wikipedia, den frie encyklopædi">
                <a:extLst>
                  <a:ext uri="{FF2B5EF4-FFF2-40B4-BE49-F238E27FC236}">
                    <a16:creationId xmlns:a16="http://schemas.microsoft.com/office/drawing/2014/main" id="{56EE1CA4-049E-0944-A261-7B614BC6E78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3511" y="4560744"/>
                <a:ext cx="1540446" cy="2146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3" name="Højrepil 12">
            <a:extLst>
              <a:ext uri="{FF2B5EF4-FFF2-40B4-BE49-F238E27FC236}">
                <a16:creationId xmlns:a16="http://schemas.microsoft.com/office/drawing/2014/main" id="{B5800C04-BB8D-D941-BCFC-61AD681522A1}"/>
              </a:ext>
            </a:extLst>
          </p:cNvPr>
          <p:cNvSpPr/>
          <p:nvPr/>
        </p:nvSpPr>
        <p:spPr>
          <a:xfrm>
            <a:off x="3508513" y="2941983"/>
            <a:ext cx="5337313" cy="32799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4F5A8DA7-8516-7549-B708-5B3523634133}"/>
              </a:ext>
            </a:extLst>
          </p:cNvPr>
          <p:cNvSpPr txBox="1"/>
          <p:nvPr/>
        </p:nvSpPr>
        <p:spPr>
          <a:xfrm>
            <a:off x="2393259" y="4220782"/>
            <a:ext cx="1775935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Public </a:t>
            </a:r>
            <a:r>
              <a:rPr lang="da-DK" dirty="0" err="1"/>
              <a:t>Key</a:t>
            </a:r>
            <a:endParaRPr lang="da-DK" dirty="0"/>
          </a:p>
          <a:p>
            <a:r>
              <a:rPr lang="da-DK" dirty="0"/>
              <a:t>+ Certifikat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4113FB42-68DC-954D-99CA-04517AEA9F97}"/>
              </a:ext>
            </a:extLst>
          </p:cNvPr>
          <p:cNvSpPr txBox="1"/>
          <p:nvPr/>
        </p:nvSpPr>
        <p:spPr>
          <a:xfrm>
            <a:off x="35439" y="2900642"/>
            <a:ext cx="186089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Private </a:t>
            </a:r>
            <a:r>
              <a:rPr lang="da-DK" dirty="0" err="1"/>
              <a:t>Key</a:t>
            </a:r>
            <a:endParaRPr lang="da-DK" dirty="0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500A3B38-F8DC-ED4F-9A0C-8D415C0AAF83}"/>
              </a:ext>
            </a:extLst>
          </p:cNvPr>
          <p:cNvSpPr txBox="1"/>
          <p:nvPr/>
        </p:nvSpPr>
        <p:spPr>
          <a:xfrm>
            <a:off x="29769" y="3429159"/>
            <a:ext cx="220791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</a:t>
            </a:r>
            <a:r>
              <a:rPr lang="da-DK" dirty="0" err="1"/>
              <a:t>Symmetric</a:t>
            </a:r>
            <a:r>
              <a:rPr lang="da-DK" dirty="0"/>
              <a:t> </a:t>
            </a:r>
            <a:r>
              <a:rPr lang="da-DK" dirty="0" err="1"/>
              <a:t>Key</a:t>
            </a:r>
            <a:endParaRPr lang="da-DK" dirty="0"/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B5C7B9D-9842-EC44-977F-EFBC18A160CF}"/>
              </a:ext>
            </a:extLst>
          </p:cNvPr>
          <p:cNvSpPr txBox="1"/>
          <p:nvPr/>
        </p:nvSpPr>
        <p:spPr>
          <a:xfrm>
            <a:off x="8124882" y="4141326"/>
            <a:ext cx="1692579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err="1"/>
              <a:t>Bob’s</a:t>
            </a:r>
            <a:r>
              <a:rPr lang="da-DK" dirty="0"/>
              <a:t> Public </a:t>
            </a:r>
            <a:r>
              <a:rPr lang="da-DK" dirty="0" err="1"/>
              <a:t>Key</a:t>
            </a:r>
            <a:endParaRPr lang="da-DK" dirty="0"/>
          </a:p>
          <a:p>
            <a:r>
              <a:rPr lang="da-DK" dirty="0"/>
              <a:t>+ Certifikat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0A077076-5DB8-C54B-A6D3-05FD87DCBB31}"/>
              </a:ext>
            </a:extLst>
          </p:cNvPr>
          <p:cNvSpPr txBox="1"/>
          <p:nvPr/>
        </p:nvSpPr>
        <p:spPr>
          <a:xfrm>
            <a:off x="10381947" y="3059668"/>
            <a:ext cx="177753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Bob’s</a:t>
            </a:r>
            <a:r>
              <a:rPr lang="da-DK" dirty="0"/>
              <a:t> Private </a:t>
            </a:r>
            <a:r>
              <a:rPr lang="da-DK" dirty="0" err="1"/>
              <a:t>Key</a:t>
            </a:r>
            <a:endParaRPr lang="da-DK" dirty="0"/>
          </a:p>
        </p:txBody>
      </p:sp>
      <p:sp>
        <p:nvSpPr>
          <p:cNvPr id="23" name="Titel 2">
            <a:extLst>
              <a:ext uri="{FF2B5EF4-FFF2-40B4-BE49-F238E27FC236}">
                <a16:creationId xmlns:a16="http://schemas.microsoft.com/office/drawing/2014/main" id="{1A14CA48-3E17-F64F-895B-16134B4BF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72" y="93221"/>
            <a:ext cx="12114228" cy="710468"/>
          </a:xfrm>
        </p:spPr>
        <p:txBody>
          <a:bodyPr/>
          <a:lstStyle/>
          <a:p>
            <a:r>
              <a:rPr lang="da-DK" dirty="0"/>
              <a:t>Autenticitet + </a:t>
            </a:r>
            <a:r>
              <a:rPr lang="da-DK" dirty="0" err="1"/>
              <a:t>konfidentialitet</a:t>
            </a:r>
            <a:r>
              <a:rPr lang="da-DK" dirty="0"/>
              <a:t> + integritet</a:t>
            </a:r>
          </a:p>
        </p:txBody>
      </p:sp>
      <p:sp>
        <p:nvSpPr>
          <p:cNvPr id="2" name="&quot;Nej&quot;-symbol 1">
            <a:extLst>
              <a:ext uri="{FF2B5EF4-FFF2-40B4-BE49-F238E27FC236}">
                <a16:creationId xmlns:a16="http://schemas.microsoft.com/office/drawing/2014/main" id="{049BD37F-7328-DE4E-9813-65F52B7C8473}"/>
              </a:ext>
            </a:extLst>
          </p:cNvPr>
          <p:cNvSpPr/>
          <p:nvPr/>
        </p:nvSpPr>
        <p:spPr>
          <a:xfrm>
            <a:off x="4912563" y="4418454"/>
            <a:ext cx="2088292" cy="2346325"/>
          </a:xfrm>
          <a:prstGeom prst="noSmoking">
            <a:avLst>
              <a:gd name="adj" fmla="val 11645"/>
            </a:avLst>
          </a:prstGeom>
          <a:solidFill>
            <a:srgbClr val="FF0000">
              <a:alpha val="4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8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e 27">
            <a:extLst>
              <a:ext uri="{FF2B5EF4-FFF2-40B4-BE49-F238E27FC236}">
                <a16:creationId xmlns:a16="http://schemas.microsoft.com/office/drawing/2014/main" id="{328AA231-E9EF-8442-B2CC-4397DDC98D12}"/>
              </a:ext>
            </a:extLst>
          </p:cNvPr>
          <p:cNvGrpSpPr/>
          <p:nvPr/>
        </p:nvGrpSpPr>
        <p:grpSpPr>
          <a:xfrm>
            <a:off x="1773579" y="1670099"/>
            <a:ext cx="8788045" cy="5036646"/>
            <a:chOff x="1773579" y="1670099"/>
            <a:chExt cx="8788045" cy="5036646"/>
          </a:xfrm>
        </p:grpSpPr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BC3C93A5-6F88-D940-8BBF-DDFE4C888388}"/>
                </a:ext>
              </a:extLst>
            </p:cNvPr>
            <p:cNvGrpSpPr/>
            <p:nvPr/>
          </p:nvGrpSpPr>
          <p:grpSpPr>
            <a:xfrm>
              <a:off x="1773579" y="1670099"/>
              <a:ext cx="1546915" cy="2629035"/>
              <a:chOff x="1773579" y="1670099"/>
              <a:chExt cx="1546915" cy="2629035"/>
            </a:xfrm>
          </p:grpSpPr>
          <p:sp>
            <p:nvSpPr>
              <p:cNvPr id="43" name="Tekstfelt 42">
                <a:extLst>
                  <a:ext uri="{FF2B5EF4-FFF2-40B4-BE49-F238E27FC236}">
                    <a16:creationId xmlns:a16="http://schemas.microsoft.com/office/drawing/2014/main" id="{1BF98034-EC2D-0C48-9622-155C9E0C6040}"/>
                  </a:ext>
                </a:extLst>
              </p:cNvPr>
              <p:cNvSpPr txBox="1"/>
              <p:nvPr/>
            </p:nvSpPr>
            <p:spPr>
              <a:xfrm>
                <a:off x="2126636" y="1670099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Alice</a:t>
                </a:r>
              </a:p>
            </p:txBody>
          </p:sp>
          <p:pic>
            <p:nvPicPr>
              <p:cNvPr id="51" name="Picture 2" descr="Volodymyr Zelenskyj - Wikipedia, den frie encyklopædi">
                <a:extLst>
                  <a:ext uri="{FF2B5EF4-FFF2-40B4-BE49-F238E27FC236}">
                    <a16:creationId xmlns:a16="http://schemas.microsoft.com/office/drawing/2014/main" id="{5D20DC47-A2F0-D740-8C10-3A982DA66D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3579" y="2197463"/>
                <a:ext cx="1546915" cy="2101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5" name="Gruppe 34">
              <a:extLst>
                <a:ext uri="{FF2B5EF4-FFF2-40B4-BE49-F238E27FC236}">
                  <a16:creationId xmlns:a16="http://schemas.microsoft.com/office/drawing/2014/main" id="{71719032-F3AF-7247-A0AB-46BC3735D568}"/>
                </a:ext>
              </a:extLst>
            </p:cNvPr>
            <p:cNvGrpSpPr/>
            <p:nvPr/>
          </p:nvGrpSpPr>
          <p:grpSpPr>
            <a:xfrm>
              <a:off x="8985680" y="1670099"/>
              <a:ext cx="1575944" cy="2629035"/>
              <a:chOff x="8985680" y="1670099"/>
              <a:chExt cx="1575944" cy="2629035"/>
            </a:xfrm>
          </p:grpSpPr>
          <p:sp>
            <p:nvSpPr>
              <p:cNvPr id="41" name="Tekstfelt 40">
                <a:extLst>
                  <a:ext uri="{FF2B5EF4-FFF2-40B4-BE49-F238E27FC236}">
                    <a16:creationId xmlns:a16="http://schemas.microsoft.com/office/drawing/2014/main" id="{F4ACA571-B7EC-A043-A32C-BF38384032FD}"/>
                  </a:ext>
                </a:extLst>
              </p:cNvPr>
              <p:cNvSpPr txBox="1"/>
              <p:nvPr/>
            </p:nvSpPr>
            <p:spPr>
              <a:xfrm>
                <a:off x="9402417" y="1670099"/>
                <a:ext cx="7713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Bob</a:t>
                </a:r>
              </a:p>
            </p:txBody>
          </p:sp>
          <p:pic>
            <p:nvPicPr>
              <p:cNvPr id="42" name="Picture 4" descr="Præsidentvalget i USA 2020 - Wikipedia, den frie encyklopædi">
                <a:extLst>
                  <a:ext uri="{FF2B5EF4-FFF2-40B4-BE49-F238E27FC236}">
                    <a16:creationId xmlns:a16="http://schemas.microsoft.com/office/drawing/2014/main" id="{80C89519-7B7D-5444-9317-CDC34C2283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5680" y="2190630"/>
                <a:ext cx="1575944" cy="21085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649455C8-96F9-9C44-8FE9-574B1A0B09BA}"/>
                </a:ext>
              </a:extLst>
            </p:cNvPr>
            <p:cNvGrpSpPr/>
            <p:nvPr/>
          </p:nvGrpSpPr>
          <p:grpSpPr>
            <a:xfrm>
              <a:off x="5143511" y="4037524"/>
              <a:ext cx="1540446" cy="2669221"/>
              <a:chOff x="5143511" y="4037524"/>
              <a:chExt cx="1540446" cy="2669221"/>
            </a:xfrm>
          </p:grpSpPr>
          <p:sp>
            <p:nvSpPr>
              <p:cNvPr id="39" name="Tekstfelt 38">
                <a:extLst>
                  <a:ext uri="{FF2B5EF4-FFF2-40B4-BE49-F238E27FC236}">
                    <a16:creationId xmlns:a16="http://schemas.microsoft.com/office/drawing/2014/main" id="{CF996BEB-0BD2-A843-A364-B7112478ECEA}"/>
                  </a:ext>
                </a:extLst>
              </p:cNvPr>
              <p:cNvSpPr txBox="1"/>
              <p:nvPr/>
            </p:nvSpPr>
            <p:spPr>
              <a:xfrm>
                <a:off x="5613057" y="4037524"/>
                <a:ext cx="6873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Eve</a:t>
                </a:r>
              </a:p>
            </p:txBody>
          </p:sp>
          <p:pic>
            <p:nvPicPr>
              <p:cNvPr id="40" name="Picture 6" descr="Vladimir Putin - Wikipedia, den frie encyklopædi">
                <a:extLst>
                  <a:ext uri="{FF2B5EF4-FFF2-40B4-BE49-F238E27FC236}">
                    <a16:creationId xmlns:a16="http://schemas.microsoft.com/office/drawing/2014/main" id="{208AD363-B31B-624E-8018-D307760E98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3511" y="4560744"/>
                <a:ext cx="1540446" cy="2146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8" name="Tekstfelt 17">
            <a:extLst>
              <a:ext uri="{FF2B5EF4-FFF2-40B4-BE49-F238E27FC236}">
                <a16:creationId xmlns:a16="http://schemas.microsoft.com/office/drawing/2014/main" id="{4F5A8DA7-8516-7549-B708-5B3523634133}"/>
              </a:ext>
            </a:extLst>
          </p:cNvPr>
          <p:cNvSpPr txBox="1"/>
          <p:nvPr/>
        </p:nvSpPr>
        <p:spPr>
          <a:xfrm>
            <a:off x="2393259" y="4220782"/>
            <a:ext cx="1775935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Public </a:t>
            </a:r>
            <a:r>
              <a:rPr lang="da-DK" dirty="0" err="1"/>
              <a:t>Key</a:t>
            </a:r>
            <a:endParaRPr lang="da-DK" dirty="0"/>
          </a:p>
          <a:p>
            <a:r>
              <a:rPr lang="da-DK" dirty="0"/>
              <a:t>+ Certifikat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4113FB42-68DC-954D-99CA-04517AEA9F97}"/>
              </a:ext>
            </a:extLst>
          </p:cNvPr>
          <p:cNvSpPr txBox="1"/>
          <p:nvPr/>
        </p:nvSpPr>
        <p:spPr>
          <a:xfrm>
            <a:off x="35439" y="2900642"/>
            <a:ext cx="186089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Private </a:t>
            </a:r>
            <a:r>
              <a:rPr lang="da-DK" dirty="0" err="1"/>
              <a:t>Key</a:t>
            </a:r>
            <a:endParaRPr lang="da-DK" dirty="0"/>
          </a:p>
        </p:txBody>
      </p:sp>
      <p:grpSp>
        <p:nvGrpSpPr>
          <p:cNvPr id="32" name="Gruppe 31">
            <a:extLst>
              <a:ext uri="{FF2B5EF4-FFF2-40B4-BE49-F238E27FC236}">
                <a16:creationId xmlns:a16="http://schemas.microsoft.com/office/drawing/2014/main" id="{11D9866C-40A2-D442-BA9D-22C732F34B84}"/>
              </a:ext>
            </a:extLst>
          </p:cNvPr>
          <p:cNvGrpSpPr/>
          <p:nvPr/>
        </p:nvGrpSpPr>
        <p:grpSpPr>
          <a:xfrm>
            <a:off x="3298411" y="1520687"/>
            <a:ext cx="3175687" cy="1949990"/>
            <a:chOff x="3298411" y="1520687"/>
            <a:chExt cx="3175687" cy="1949990"/>
          </a:xfrm>
        </p:grpSpPr>
        <p:sp>
          <p:nvSpPr>
            <p:cNvPr id="24" name="Billedforklaring med højrepil 23">
              <a:extLst>
                <a:ext uri="{FF2B5EF4-FFF2-40B4-BE49-F238E27FC236}">
                  <a16:creationId xmlns:a16="http://schemas.microsoft.com/office/drawing/2014/main" id="{CAD10F19-4CD9-FB4A-9A07-35F26D5E3E04}"/>
                </a:ext>
              </a:extLst>
            </p:cNvPr>
            <p:cNvSpPr/>
            <p:nvPr/>
          </p:nvSpPr>
          <p:spPr>
            <a:xfrm>
              <a:off x="3298411" y="2259715"/>
              <a:ext cx="3175687" cy="1210962"/>
            </a:xfrm>
            <a:prstGeom prst="rightArrow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500A3B38-F8DC-ED4F-9A0C-8D415C0AAF83}"/>
                </a:ext>
              </a:extLst>
            </p:cNvPr>
            <p:cNvSpPr txBox="1"/>
            <p:nvPr/>
          </p:nvSpPr>
          <p:spPr>
            <a:xfrm>
              <a:off x="3532192" y="2542030"/>
              <a:ext cx="1569597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 err="1"/>
                <a:t>Alice’s</a:t>
              </a:r>
              <a:endParaRPr lang="da-DK" dirty="0"/>
            </a:p>
            <a:p>
              <a:r>
                <a:rPr lang="da-DK" dirty="0" err="1"/>
                <a:t>Symmetric</a:t>
              </a:r>
              <a:r>
                <a:rPr lang="da-DK" dirty="0"/>
                <a:t> </a:t>
              </a:r>
              <a:r>
                <a:rPr lang="da-DK" dirty="0" err="1"/>
                <a:t>Key</a:t>
              </a:r>
              <a:endParaRPr lang="da-DK" dirty="0"/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7B5C7B9D-9842-EC44-977F-EFBC18A160CF}"/>
                </a:ext>
              </a:extLst>
            </p:cNvPr>
            <p:cNvSpPr txBox="1"/>
            <p:nvPr/>
          </p:nvSpPr>
          <p:spPr>
            <a:xfrm>
              <a:off x="3298411" y="1520687"/>
              <a:ext cx="2037161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a-DK" dirty="0"/>
                <a:t>Alice krypterer med</a:t>
              </a:r>
              <a:br>
                <a:rPr lang="da-DK" dirty="0"/>
              </a:br>
              <a:r>
                <a:rPr lang="da-DK" dirty="0" err="1"/>
                <a:t>Bob’s</a:t>
              </a:r>
              <a:r>
                <a:rPr lang="da-DK" dirty="0"/>
                <a:t> Public </a:t>
              </a:r>
              <a:r>
                <a:rPr lang="da-DK" dirty="0" err="1"/>
                <a:t>Key</a:t>
              </a:r>
              <a:endParaRPr lang="da-DK" dirty="0"/>
            </a:p>
          </p:txBody>
        </p:sp>
      </p:grpSp>
      <p:sp>
        <p:nvSpPr>
          <p:cNvPr id="30" name="Tekstfelt 29">
            <a:extLst>
              <a:ext uri="{FF2B5EF4-FFF2-40B4-BE49-F238E27FC236}">
                <a16:creationId xmlns:a16="http://schemas.microsoft.com/office/drawing/2014/main" id="{BBC0381A-2926-954E-B171-6CB359CAFD53}"/>
              </a:ext>
            </a:extLst>
          </p:cNvPr>
          <p:cNvSpPr txBox="1"/>
          <p:nvPr/>
        </p:nvSpPr>
        <p:spPr>
          <a:xfrm>
            <a:off x="10487897" y="2502325"/>
            <a:ext cx="156959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endParaRPr lang="da-DK" dirty="0"/>
          </a:p>
          <a:p>
            <a:r>
              <a:rPr lang="da-DK" dirty="0" err="1"/>
              <a:t>Symmetric</a:t>
            </a:r>
            <a:r>
              <a:rPr lang="da-DK" dirty="0"/>
              <a:t> </a:t>
            </a:r>
            <a:r>
              <a:rPr lang="da-DK" dirty="0" err="1"/>
              <a:t>Key</a:t>
            </a:r>
            <a:endParaRPr lang="da-DK" dirty="0"/>
          </a:p>
        </p:txBody>
      </p: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EB959CFA-86DF-044C-B55D-7E284C4EF587}"/>
              </a:ext>
            </a:extLst>
          </p:cNvPr>
          <p:cNvGrpSpPr/>
          <p:nvPr/>
        </p:nvGrpSpPr>
        <p:grpSpPr>
          <a:xfrm>
            <a:off x="6689468" y="1520686"/>
            <a:ext cx="2384854" cy="1949991"/>
            <a:chOff x="6689468" y="1520686"/>
            <a:chExt cx="2384854" cy="1949991"/>
          </a:xfrm>
        </p:grpSpPr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0A077076-5DB8-C54B-A6D3-05FD87DCBB31}"/>
                </a:ext>
              </a:extLst>
            </p:cNvPr>
            <p:cNvSpPr txBox="1"/>
            <p:nvPr/>
          </p:nvSpPr>
          <p:spPr>
            <a:xfrm>
              <a:off x="6856430" y="1520686"/>
              <a:ext cx="2191049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/>
                <a:t>Bob dekrypterer med</a:t>
              </a:r>
            </a:p>
            <a:p>
              <a:r>
                <a:rPr lang="da-DK" dirty="0"/>
                <a:t>sin  Private </a:t>
              </a:r>
              <a:r>
                <a:rPr lang="da-DK" dirty="0" err="1"/>
                <a:t>Key</a:t>
              </a:r>
              <a:endParaRPr lang="da-DK" dirty="0"/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B1142631-5859-E64E-828B-3204A5B18CD6}"/>
                </a:ext>
              </a:extLst>
            </p:cNvPr>
            <p:cNvSpPr/>
            <p:nvPr/>
          </p:nvSpPr>
          <p:spPr>
            <a:xfrm>
              <a:off x="6689468" y="2267536"/>
              <a:ext cx="2384854" cy="120314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Tekstfelt 30">
              <a:extLst>
                <a:ext uri="{FF2B5EF4-FFF2-40B4-BE49-F238E27FC236}">
                  <a16:creationId xmlns:a16="http://schemas.microsoft.com/office/drawing/2014/main" id="{D2DC548C-09F5-7E46-95D7-47984EF8BC6A}"/>
                </a:ext>
              </a:extLst>
            </p:cNvPr>
            <p:cNvSpPr txBox="1"/>
            <p:nvPr/>
          </p:nvSpPr>
          <p:spPr>
            <a:xfrm>
              <a:off x="7059425" y="2542030"/>
              <a:ext cx="1569597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/>
                <a:t>Krypteret</a:t>
              </a:r>
            </a:p>
            <a:p>
              <a:r>
                <a:rPr lang="da-DK" dirty="0" err="1"/>
                <a:t>Symmetric</a:t>
              </a:r>
              <a:r>
                <a:rPr lang="da-DK" dirty="0"/>
                <a:t> </a:t>
              </a:r>
              <a:r>
                <a:rPr lang="da-DK" dirty="0" err="1"/>
                <a:t>Key</a:t>
              </a:r>
              <a:endParaRPr lang="da-DK" dirty="0"/>
            </a:p>
          </p:txBody>
        </p:sp>
      </p:grpSp>
      <p:sp>
        <p:nvSpPr>
          <p:cNvPr id="36" name="Tekstfelt 35">
            <a:extLst>
              <a:ext uri="{FF2B5EF4-FFF2-40B4-BE49-F238E27FC236}">
                <a16:creationId xmlns:a16="http://schemas.microsoft.com/office/drawing/2014/main" id="{02A04503-509C-374A-B0CE-826FD624552A}"/>
              </a:ext>
            </a:extLst>
          </p:cNvPr>
          <p:cNvSpPr txBox="1"/>
          <p:nvPr/>
        </p:nvSpPr>
        <p:spPr>
          <a:xfrm>
            <a:off x="8831951" y="4153930"/>
            <a:ext cx="1692579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err="1"/>
              <a:t>Bob’s</a:t>
            </a:r>
            <a:r>
              <a:rPr lang="da-DK" dirty="0"/>
              <a:t> Public </a:t>
            </a:r>
            <a:r>
              <a:rPr lang="da-DK" dirty="0" err="1"/>
              <a:t>Key</a:t>
            </a:r>
            <a:endParaRPr lang="da-DK" dirty="0"/>
          </a:p>
          <a:p>
            <a:r>
              <a:rPr lang="da-DK" dirty="0"/>
              <a:t>+ Certifikat</a:t>
            </a:r>
          </a:p>
        </p:txBody>
      </p:sp>
      <p:sp>
        <p:nvSpPr>
          <p:cNvPr id="37" name="&quot;Nej&quot;-symbol 36">
            <a:extLst>
              <a:ext uri="{FF2B5EF4-FFF2-40B4-BE49-F238E27FC236}">
                <a16:creationId xmlns:a16="http://schemas.microsoft.com/office/drawing/2014/main" id="{3050BF1A-E213-F740-8AF1-5248203AD9A7}"/>
              </a:ext>
            </a:extLst>
          </p:cNvPr>
          <p:cNvSpPr/>
          <p:nvPr/>
        </p:nvSpPr>
        <p:spPr>
          <a:xfrm>
            <a:off x="4912563" y="4418454"/>
            <a:ext cx="2088292" cy="2346325"/>
          </a:xfrm>
          <a:prstGeom prst="noSmoking">
            <a:avLst>
              <a:gd name="adj" fmla="val 11645"/>
            </a:avLst>
          </a:prstGeom>
          <a:solidFill>
            <a:srgbClr val="FF0000">
              <a:alpha val="4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76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0" grpId="0" animBg="1"/>
      <p:bldP spid="3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DD2C828B-D6CD-A446-9074-0D81BB31CBEF}"/>
              </a:ext>
            </a:extLst>
          </p:cNvPr>
          <p:cNvGrpSpPr/>
          <p:nvPr/>
        </p:nvGrpSpPr>
        <p:grpSpPr>
          <a:xfrm>
            <a:off x="1773579" y="1670099"/>
            <a:ext cx="8788045" cy="5036646"/>
            <a:chOff x="1773579" y="1670099"/>
            <a:chExt cx="8788045" cy="5036646"/>
          </a:xfrm>
        </p:grpSpPr>
        <p:grpSp>
          <p:nvGrpSpPr>
            <p:cNvPr id="37" name="Gruppe 36">
              <a:extLst>
                <a:ext uri="{FF2B5EF4-FFF2-40B4-BE49-F238E27FC236}">
                  <a16:creationId xmlns:a16="http://schemas.microsoft.com/office/drawing/2014/main" id="{70F16748-F9D9-3840-B000-15F22207310D}"/>
                </a:ext>
              </a:extLst>
            </p:cNvPr>
            <p:cNvGrpSpPr/>
            <p:nvPr/>
          </p:nvGrpSpPr>
          <p:grpSpPr>
            <a:xfrm>
              <a:off x="1773579" y="1670099"/>
              <a:ext cx="1546915" cy="2629035"/>
              <a:chOff x="1773579" y="1670099"/>
              <a:chExt cx="1546915" cy="2629035"/>
            </a:xfrm>
          </p:grpSpPr>
          <p:sp>
            <p:nvSpPr>
              <p:cNvPr id="44" name="Tekstfelt 43">
                <a:extLst>
                  <a:ext uri="{FF2B5EF4-FFF2-40B4-BE49-F238E27FC236}">
                    <a16:creationId xmlns:a16="http://schemas.microsoft.com/office/drawing/2014/main" id="{B7A70A1A-98B5-CF4D-93FC-3C9FC726D5D1}"/>
                  </a:ext>
                </a:extLst>
              </p:cNvPr>
              <p:cNvSpPr txBox="1"/>
              <p:nvPr/>
            </p:nvSpPr>
            <p:spPr>
              <a:xfrm>
                <a:off x="2126636" y="1670099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Alice</a:t>
                </a:r>
              </a:p>
            </p:txBody>
          </p:sp>
          <p:pic>
            <p:nvPicPr>
              <p:cNvPr id="52" name="Picture 2" descr="Volodymyr Zelenskyj - Wikipedia, den frie encyklopædi">
                <a:extLst>
                  <a:ext uri="{FF2B5EF4-FFF2-40B4-BE49-F238E27FC236}">
                    <a16:creationId xmlns:a16="http://schemas.microsoft.com/office/drawing/2014/main" id="{7CE24CDA-3D38-564D-8DC5-486C9C9FF1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3579" y="2197463"/>
                <a:ext cx="1546915" cy="2101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CC516CC6-5205-374A-A305-0F38FA254F48}"/>
                </a:ext>
              </a:extLst>
            </p:cNvPr>
            <p:cNvGrpSpPr/>
            <p:nvPr/>
          </p:nvGrpSpPr>
          <p:grpSpPr>
            <a:xfrm>
              <a:off x="8985680" y="1670099"/>
              <a:ext cx="1575944" cy="2629035"/>
              <a:chOff x="8985680" y="1670099"/>
              <a:chExt cx="1575944" cy="2629035"/>
            </a:xfrm>
          </p:grpSpPr>
          <p:sp>
            <p:nvSpPr>
              <p:cNvPr id="42" name="Tekstfelt 41">
                <a:extLst>
                  <a:ext uri="{FF2B5EF4-FFF2-40B4-BE49-F238E27FC236}">
                    <a16:creationId xmlns:a16="http://schemas.microsoft.com/office/drawing/2014/main" id="{CF68CB71-8BA3-A54D-83CC-EBCC917813AF}"/>
                  </a:ext>
                </a:extLst>
              </p:cNvPr>
              <p:cNvSpPr txBox="1"/>
              <p:nvPr/>
            </p:nvSpPr>
            <p:spPr>
              <a:xfrm>
                <a:off x="9402417" y="1670099"/>
                <a:ext cx="7713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Bob</a:t>
                </a:r>
              </a:p>
            </p:txBody>
          </p:sp>
          <p:pic>
            <p:nvPicPr>
              <p:cNvPr id="43" name="Picture 4" descr="Præsidentvalget i USA 2020 - Wikipedia, den frie encyklopædi">
                <a:extLst>
                  <a:ext uri="{FF2B5EF4-FFF2-40B4-BE49-F238E27FC236}">
                    <a16:creationId xmlns:a16="http://schemas.microsoft.com/office/drawing/2014/main" id="{ADC65778-31D0-C84A-912A-1563256BF9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5680" y="2190630"/>
                <a:ext cx="1575944" cy="21085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" name="Gruppe 38">
              <a:extLst>
                <a:ext uri="{FF2B5EF4-FFF2-40B4-BE49-F238E27FC236}">
                  <a16:creationId xmlns:a16="http://schemas.microsoft.com/office/drawing/2014/main" id="{B0208849-A404-9D44-BFFA-191DD78E99EF}"/>
                </a:ext>
              </a:extLst>
            </p:cNvPr>
            <p:cNvGrpSpPr/>
            <p:nvPr/>
          </p:nvGrpSpPr>
          <p:grpSpPr>
            <a:xfrm>
              <a:off x="5143511" y="4037524"/>
              <a:ext cx="1540446" cy="2669221"/>
              <a:chOff x="5143511" y="4037524"/>
              <a:chExt cx="1540446" cy="2669221"/>
            </a:xfrm>
          </p:grpSpPr>
          <p:sp>
            <p:nvSpPr>
              <p:cNvPr id="40" name="Tekstfelt 39">
                <a:extLst>
                  <a:ext uri="{FF2B5EF4-FFF2-40B4-BE49-F238E27FC236}">
                    <a16:creationId xmlns:a16="http://schemas.microsoft.com/office/drawing/2014/main" id="{644E1FEA-FDF2-B048-BFCC-32603E925059}"/>
                  </a:ext>
                </a:extLst>
              </p:cNvPr>
              <p:cNvSpPr txBox="1"/>
              <p:nvPr/>
            </p:nvSpPr>
            <p:spPr>
              <a:xfrm>
                <a:off x="5613057" y="4037524"/>
                <a:ext cx="6873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Eve</a:t>
                </a:r>
              </a:p>
            </p:txBody>
          </p:sp>
          <p:pic>
            <p:nvPicPr>
              <p:cNvPr id="41" name="Picture 6" descr="Vladimir Putin - Wikipedia, den frie encyklopædi">
                <a:extLst>
                  <a:ext uri="{FF2B5EF4-FFF2-40B4-BE49-F238E27FC236}">
                    <a16:creationId xmlns:a16="http://schemas.microsoft.com/office/drawing/2014/main" id="{14E4AF6E-F990-A843-8124-C5BCA48E2C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3511" y="4560744"/>
                <a:ext cx="1540446" cy="2146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8" name="Tekstfelt 17">
            <a:extLst>
              <a:ext uri="{FF2B5EF4-FFF2-40B4-BE49-F238E27FC236}">
                <a16:creationId xmlns:a16="http://schemas.microsoft.com/office/drawing/2014/main" id="{4F5A8DA7-8516-7549-B708-5B3523634133}"/>
              </a:ext>
            </a:extLst>
          </p:cNvPr>
          <p:cNvSpPr txBox="1"/>
          <p:nvPr/>
        </p:nvSpPr>
        <p:spPr>
          <a:xfrm>
            <a:off x="2393259" y="4220782"/>
            <a:ext cx="1775935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Public </a:t>
            </a:r>
            <a:r>
              <a:rPr lang="da-DK" dirty="0" err="1"/>
              <a:t>Key</a:t>
            </a:r>
            <a:endParaRPr lang="da-DK" dirty="0"/>
          </a:p>
          <a:p>
            <a:r>
              <a:rPr lang="da-DK" dirty="0"/>
              <a:t>+ Certifikat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4113FB42-68DC-954D-99CA-04517AEA9F97}"/>
              </a:ext>
            </a:extLst>
          </p:cNvPr>
          <p:cNvSpPr txBox="1"/>
          <p:nvPr/>
        </p:nvSpPr>
        <p:spPr>
          <a:xfrm>
            <a:off x="35439" y="2900642"/>
            <a:ext cx="186089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Private </a:t>
            </a:r>
            <a:r>
              <a:rPr lang="da-DK" dirty="0" err="1"/>
              <a:t>Key</a:t>
            </a:r>
            <a:endParaRPr lang="da-DK" dirty="0"/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F99485E4-4B9C-584C-8762-C451E4B7C869}"/>
              </a:ext>
            </a:extLst>
          </p:cNvPr>
          <p:cNvGrpSpPr/>
          <p:nvPr/>
        </p:nvGrpSpPr>
        <p:grpSpPr>
          <a:xfrm>
            <a:off x="3298411" y="1459131"/>
            <a:ext cx="3175687" cy="2011546"/>
            <a:chOff x="3298411" y="1459131"/>
            <a:chExt cx="3175687" cy="2011546"/>
          </a:xfrm>
        </p:grpSpPr>
        <p:sp>
          <p:nvSpPr>
            <p:cNvPr id="24" name="Billedforklaring med højrepil 23">
              <a:extLst>
                <a:ext uri="{FF2B5EF4-FFF2-40B4-BE49-F238E27FC236}">
                  <a16:creationId xmlns:a16="http://schemas.microsoft.com/office/drawing/2014/main" id="{CAD10F19-4CD9-FB4A-9A07-35F26D5E3E04}"/>
                </a:ext>
              </a:extLst>
            </p:cNvPr>
            <p:cNvSpPr/>
            <p:nvPr/>
          </p:nvSpPr>
          <p:spPr>
            <a:xfrm>
              <a:off x="3298411" y="2259715"/>
              <a:ext cx="3175687" cy="1210962"/>
            </a:xfrm>
            <a:prstGeom prst="rightArrow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Besked</a:t>
              </a:r>
            </a:p>
          </p:txBody>
        </p:sp>
        <p:sp>
          <p:nvSpPr>
            <p:cNvPr id="20" name="Tekstfelt 19">
              <a:extLst>
                <a:ext uri="{FF2B5EF4-FFF2-40B4-BE49-F238E27FC236}">
                  <a16:creationId xmlns:a16="http://schemas.microsoft.com/office/drawing/2014/main" id="{500A3B38-F8DC-ED4F-9A0C-8D415C0AAF83}"/>
                </a:ext>
              </a:extLst>
            </p:cNvPr>
            <p:cNvSpPr txBox="1"/>
            <p:nvPr/>
          </p:nvSpPr>
          <p:spPr>
            <a:xfrm>
              <a:off x="3298411" y="1459131"/>
              <a:ext cx="2037161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/>
                <a:t>Alice krypterer med</a:t>
              </a:r>
            </a:p>
            <a:p>
              <a:r>
                <a:rPr lang="da-DK" dirty="0" err="1"/>
                <a:t>Symmetric</a:t>
              </a:r>
              <a:r>
                <a:rPr lang="da-DK" dirty="0"/>
                <a:t> </a:t>
              </a:r>
              <a:r>
                <a:rPr lang="da-DK" dirty="0" err="1"/>
                <a:t>Key</a:t>
              </a:r>
              <a:endParaRPr lang="da-DK" dirty="0"/>
            </a:p>
          </p:txBody>
        </p:sp>
      </p:grpSp>
      <p:sp>
        <p:nvSpPr>
          <p:cNvPr id="30" name="Tekstfelt 29">
            <a:extLst>
              <a:ext uri="{FF2B5EF4-FFF2-40B4-BE49-F238E27FC236}">
                <a16:creationId xmlns:a16="http://schemas.microsoft.com/office/drawing/2014/main" id="{BBC0381A-2926-954E-B171-6CB359CAFD53}"/>
              </a:ext>
            </a:extLst>
          </p:cNvPr>
          <p:cNvSpPr txBox="1"/>
          <p:nvPr/>
        </p:nvSpPr>
        <p:spPr>
          <a:xfrm>
            <a:off x="10500272" y="2055594"/>
            <a:ext cx="156959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endParaRPr lang="da-DK" dirty="0"/>
          </a:p>
          <a:p>
            <a:r>
              <a:rPr lang="da-DK" dirty="0" err="1"/>
              <a:t>Symmetric</a:t>
            </a:r>
            <a:r>
              <a:rPr lang="da-DK" dirty="0"/>
              <a:t> </a:t>
            </a:r>
            <a:r>
              <a:rPr lang="da-DK" dirty="0" err="1"/>
              <a:t>Key</a:t>
            </a:r>
            <a:endParaRPr lang="da-DK" dirty="0"/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5FE1CA4C-7EA4-294C-BDFD-A69724FE58D2}"/>
              </a:ext>
            </a:extLst>
          </p:cNvPr>
          <p:cNvGrpSpPr/>
          <p:nvPr/>
        </p:nvGrpSpPr>
        <p:grpSpPr>
          <a:xfrm>
            <a:off x="6659069" y="1530984"/>
            <a:ext cx="2384854" cy="1939693"/>
            <a:chOff x="6659069" y="1530984"/>
            <a:chExt cx="2384854" cy="1939693"/>
          </a:xfrm>
        </p:grpSpPr>
        <p:sp>
          <p:nvSpPr>
            <p:cNvPr id="22" name="Tekstfelt 21">
              <a:extLst>
                <a:ext uri="{FF2B5EF4-FFF2-40B4-BE49-F238E27FC236}">
                  <a16:creationId xmlns:a16="http://schemas.microsoft.com/office/drawing/2014/main" id="{0A077076-5DB8-C54B-A6D3-05FD87DCBB31}"/>
                </a:ext>
              </a:extLst>
            </p:cNvPr>
            <p:cNvSpPr txBox="1"/>
            <p:nvPr/>
          </p:nvSpPr>
          <p:spPr>
            <a:xfrm>
              <a:off x="6754112" y="1530984"/>
              <a:ext cx="2191049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/>
                <a:t>Bob dekrypterer med</a:t>
              </a:r>
            </a:p>
            <a:p>
              <a:r>
                <a:rPr lang="da-DK" dirty="0" err="1"/>
                <a:t>Symmetric</a:t>
              </a:r>
              <a:r>
                <a:rPr lang="da-DK" dirty="0"/>
                <a:t> </a:t>
              </a:r>
              <a:r>
                <a:rPr lang="da-DK" dirty="0" err="1"/>
                <a:t>Key</a:t>
              </a:r>
              <a:endParaRPr lang="da-DK" dirty="0"/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B1142631-5859-E64E-828B-3204A5B18CD6}"/>
                </a:ext>
              </a:extLst>
            </p:cNvPr>
            <p:cNvSpPr/>
            <p:nvPr/>
          </p:nvSpPr>
          <p:spPr>
            <a:xfrm>
              <a:off x="6659069" y="2267536"/>
              <a:ext cx="2384854" cy="120314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Tekstfelt 30">
              <a:extLst>
                <a:ext uri="{FF2B5EF4-FFF2-40B4-BE49-F238E27FC236}">
                  <a16:creationId xmlns:a16="http://schemas.microsoft.com/office/drawing/2014/main" id="{D2DC548C-09F5-7E46-95D7-47984EF8BC6A}"/>
                </a:ext>
              </a:extLst>
            </p:cNvPr>
            <p:cNvSpPr txBox="1"/>
            <p:nvPr/>
          </p:nvSpPr>
          <p:spPr>
            <a:xfrm>
              <a:off x="7275157" y="2514682"/>
              <a:ext cx="1065741" cy="646331"/>
            </a:xfrm>
            <a:prstGeom prst="rect">
              <a:avLst/>
            </a:prstGeom>
            <a:noFill/>
            <a:ln w="38100"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/>
                <a:t>Krypteret</a:t>
              </a:r>
            </a:p>
            <a:p>
              <a:r>
                <a:rPr lang="da-DK" dirty="0"/>
                <a:t>besked</a:t>
              </a:r>
            </a:p>
          </p:txBody>
        </p: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EC7EC338-1975-BF4C-B8F0-964565A4CA08}"/>
              </a:ext>
            </a:extLst>
          </p:cNvPr>
          <p:cNvSpPr/>
          <p:nvPr/>
        </p:nvSpPr>
        <p:spPr>
          <a:xfrm>
            <a:off x="8452022" y="4867113"/>
            <a:ext cx="3299254" cy="16257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Hurtigere at kryptere med symmetrisk kryptering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591825DA-67EF-D743-8A83-0213035923F1}"/>
              </a:ext>
            </a:extLst>
          </p:cNvPr>
          <p:cNvSpPr txBox="1"/>
          <p:nvPr/>
        </p:nvSpPr>
        <p:spPr>
          <a:xfrm>
            <a:off x="8910773" y="4095698"/>
            <a:ext cx="1692579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err="1"/>
              <a:t>Bob’s</a:t>
            </a:r>
            <a:r>
              <a:rPr lang="da-DK" dirty="0"/>
              <a:t> Public </a:t>
            </a:r>
            <a:r>
              <a:rPr lang="da-DK" dirty="0" err="1"/>
              <a:t>Key</a:t>
            </a:r>
            <a:endParaRPr lang="da-DK" dirty="0"/>
          </a:p>
          <a:p>
            <a:r>
              <a:rPr lang="da-DK" dirty="0"/>
              <a:t>+ Certifikat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B20B9048-4C8C-AF49-BC59-CDD2E2E87952}"/>
              </a:ext>
            </a:extLst>
          </p:cNvPr>
          <p:cNvGrpSpPr/>
          <p:nvPr/>
        </p:nvGrpSpPr>
        <p:grpSpPr>
          <a:xfrm>
            <a:off x="10500272" y="2808929"/>
            <a:ext cx="1723822" cy="559473"/>
            <a:chOff x="10500272" y="2808929"/>
            <a:chExt cx="1723822" cy="559473"/>
          </a:xfrm>
        </p:grpSpPr>
        <p:sp>
          <p:nvSpPr>
            <p:cNvPr id="27" name="Rektangel 26">
              <a:extLst>
                <a:ext uri="{FF2B5EF4-FFF2-40B4-BE49-F238E27FC236}">
                  <a16:creationId xmlns:a16="http://schemas.microsoft.com/office/drawing/2014/main" id="{1A1520C0-4EDB-CC48-A183-B7ABEBEA5B19}"/>
                </a:ext>
              </a:extLst>
            </p:cNvPr>
            <p:cNvSpPr/>
            <p:nvPr/>
          </p:nvSpPr>
          <p:spPr>
            <a:xfrm>
              <a:off x="10500272" y="2808929"/>
              <a:ext cx="1723822" cy="55947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Tekstfelt 27">
              <a:extLst>
                <a:ext uri="{FF2B5EF4-FFF2-40B4-BE49-F238E27FC236}">
                  <a16:creationId xmlns:a16="http://schemas.microsoft.com/office/drawing/2014/main" id="{EA354ABC-9BDA-C046-B989-D4A7C9EA05E7}"/>
                </a:ext>
              </a:extLst>
            </p:cNvPr>
            <p:cNvSpPr txBox="1"/>
            <p:nvPr/>
          </p:nvSpPr>
          <p:spPr>
            <a:xfrm>
              <a:off x="10860626" y="2900642"/>
              <a:ext cx="848887" cy="369332"/>
            </a:xfrm>
            <a:prstGeom prst="rect">
              <a:avLst/>
            </a:prstGeom>
            <a:noFill/>
            <a:ln w="38100"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/>
                <a:t>Besked</a:t>
              </a:r>
            </a:p>
          </p:txBody>
        </p:sp>
      </p:grpSp>
      <p:sp>
        <p:nvSpPr>
          <p:cNvPr id="3" name="Titel 2">
            <a:extLst>
              <a:ext uri="{FF2B5EF4-FFF2-40B4-BE49-F238E27FC236}">
                <a16:creationId xmlns:a16="http://schemas.microsoft.com/office/drawing/2014/main" id="{DF6435A8-84AC-0541-A969-EBB93657F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72" y="93220"/>
            <a:ext cx="12114228" cy="1325563"/>
          </a:xfrm>
        </p:spPr>
        <p:txBody>
          <a:bodyPr/>
          <a:lstStyle/>
          <a:p>
            <a:r>
              <a:rPr lang="da-DK" dirty="0"/>
              <a:t>Status: Besked overført</a:t>
            </a:r>
            <a:br>
              <a:rPr lang="da-DK" dirty="0"/>
            </a:br>
            <a:r>
              <a:rPr lang="da-DK" dirty="0"/>
              <a:t>- autenticitet check med certifikater til public </a:t>
            </a:r>
            <a:r>
              <a:rPr lang="da-DK" dirty="0" err="1"/>
              <a:t>keys</a:t>
            </a:r>
            <a:endParaRPr lang="da-DK" dirty="0"/>
          </a:p>
        </p:txBody>
      </p:sp>
      <p:sp>
        <p:nvSpPr>
          <p:cNvPr id="34" name="&quot;Nej&quot;-symbol 33">
            <a:extLst>
              <a:ext uri="{FF2B5EF4-FFF2-40B4-BE49-F238E27FC236}">
                <a16:creationId xmlns:a16="http://schemas.microsoft.com/office/drawing/2014/main" id="{70B6D834-7471-5B40-A18A-B374F0677B14}"/>
              </a:ext>
            </a:extLst>
          </p:cNvPr>
          <p:cNvSpPr/>
          <p:nvPr/>
        </p:nvSpPr>
        <p:spPr>
          <a:xfrm>
            <a:off x="4912563" y="4418454"/>
            <a:ext cx="2088292" cy="2346325"/>
          </a:xfrm>
          <a:prstGeom prst="noSmoking">
            <a:avLst>
              <a:gd name="adj" fmla="val 11645"/>
            </a:avLst>
          </a:prstGeom>
          <a:solidFill>
            <a:srgbClr val="FF0000">
              <a:alpha val="4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6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" grpId="0" animBg="1"/>
      <p:bldP spid="26" grpId="0" animBg="1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e 42">
            <a:extLst>
              <a:ext uri="{FF2B5EF4-FFF2-40B4-BE49-F238E27FC236}">
                <a16:creationId xmlns:a16="http://schemas.microsoft.com/office/drawing/2014/main" id="{C5EA4A86-8434-6644-B19E-62CA7B36E608}"/>
              </a:ext>
            </a:extLst>
          </p:cNvPr>
          <p:cNvGrpSpPr/>
          <p:nvPr/>
        </p:nvGrpSpPr>
        <p:grpSpPr>
          <a:xfrm>
            <a:off x="1773579" y="1670099"/>
            <a:ext cx="8788045" cy="5036646"/>
            <a:chOff x="1773579" y="1670099"/>
            <a:chExt cx="8788045" cy="5036646"/>
          </a:xfrm>
        </p:grpSpPr>
        <p:grpSp>
          <p:nvGrpSpPr>
            <p:cNvPr id="44" name="Gruppe 43">
              <a:extLst>
                <a:ext uri="{FF2B5EF4-FFF2-40B4-BE49-F238E27FC236}">
                  <a16:creationId xmlns:a16="http://schemas.microsoft.com/office/drawing/2014/main" id="{236C4C4E-EF99-C347-BD68-27B6D9C8FA39}"/>
                </a:ext>
              </a:extLst>
            </p:cNvPr>
            <p:cNvGrpSpPr/>
            <p:nvPr/>
          </p:nvGrpSpPr>
          <p:grpSpPr>
            <a:xfrm>
              <a:off x="1773579" y="1670099"/>
              <a:ext cx="1546915" cy="2629035"/>
              <a:chOff x="1773579" y="1670099"/>
              <a:chExt cx="1546915" cy="2629035"/>
            </a:xfrm>
          </p:grpSpPr>
          <p:sp>
            <p:nvSpPr>
              <p:cNvPr id="58" name="Tekstfelt 57">
                <a:extLst>
                  <a:ext uri="{FF2B5EF4-FFF2-40B4-BE49-F238E27FC236}">
                    <a16:creationId xmlns:a16="http://schemas.microsoft.com/office/drawing/2014/main" id="{9840F707-AB45-404D-B5C9-4D14C2A9EBFC}"/>
                  </a:ext>
                </a:extLst>
              </p:cNvPr>
              <p:cNvSpPr txBox="1"/>
              <p:nvPr/>
            </p:nvSpPr>
            <p:spPr>
              <a:xfrm>
                <a:off x="2126636" y="1670099"/>
                <a:ext cx="88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Alice</a:t>
                </a:r>
              </a:p>
            </p:txBody>
          </p:sp>
          <p:pic>
            <p:nvPicPr>
              <p:cNvPr id="59" name="Picture 2" descr="Volodymyr Zelenskyj - Wikipedia, den frie encyklopædi">
                <a:extLst>
                  <a:ext uri="{FF2B5EF4-FFF2-40B4-BE49-F238E27FC236}">
                    <a16:creationId xmlns:a16="http://schemas.microsoft.com/office/drawing/2014/main" id="{558C5728-161B-484F-907D-5B6F9E4889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3579" y="2197463"/>
                <a:ext cx="1546915" cy="21016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5" name="Gruppe 44">
              <a:extLst>
                <a:ext uri="{FF2B5EF4-FFF2-40B4-BE49-F238E27FC236}">
                  <a16:creationId xmlns:a16="http://schemas.microsoft.com/office/drawing/2014/main" id="{7466AD6F-62D7-044A-9BA6-4DD59A4FB180}"/>
                </a:ext>
              </a:extLst>
            </p:cNvPr>
            <p:cNvGrpSpPr/>
            <p:nvPr/>
          </p:nvGrpSpPr>
          <p:grpSpPr>
            <a:xfrm>
              <a:off x="8985680" y="1670099"/>
              <a:ext cx="1575944" cy="2629035"/>
              <a:chOff x="8985680" y="1670099"/>
              <a:chExt cx="1575944" cy="2629035"/>
            </a:xfrm>
          </p:grpSpPr>
          <p:sp>
            <p:nvSpPr>
              <p:cNvPr id="49" name="Tekstfelt 48">
                <a:extLst>
                  <a:ext uri="{FF2B5EF4-FFF2-40B4-BE49-F238E27FC236}">
                    <a16:creationId xmlns:a16="http://schemas.microsoft.com/office/drawing/2014/main" id="{95CC9367-D54E-7440-A83F-331022CAC7F3}"/>
                  </a:ext>
                </a:extLst>
              </p:cNvPr>
              <p:cNvSpPr txBox="1"/>
              <p:nvPr/>
            </p:nvSpPr>
            <p:spPr>
              <a:xfrm>
                <a:off x="9402417" y="1670099"/>
                <a:ext cx="7713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Bob</a:t>
                </a:r>
              </a:p>
            </p:txBody>
          </p:sp>
          <p:pic>
            <p:nvPicPr>
              <p:cNvPr id="50" name="Picture 4" descr="Præsidentvalget i USA 2020 - Wikipedia, den frie encyklopædi">
                <a:extLst>
                  <a:ext uri="{FF2B5EF4-FFF2-40B4-BE49-F238E27FC236}">
                    <a16:creationId xmlns:a16="http://schemas.microsoft.com/office/drawing/2014/main" id="{63E3395B-C77E-644A-A2C6-C0EE24D66C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5680" y="2190630"/>
                <a:ext cx="1575944" cy="21085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6" name="Gruppe 45">
              <a:extLst>
                <a:ext uri="{FF2B5EF4-FFF2-40B4-BE49-F238E27FC236}">
                  <a16:creationId xmlns:a16="http://schemas.microsoft.com/office/drawing/2014/main" id="{4300EF04-5ECC-A34E-8A94-196C488E421A}"/>
                </a:ext>
              </a:extLst>
            </p:cNvPr>
            <p:cNvGrpSpPr/>
            <p:nvPr/>
          </p:nvGrpSpPr>
          <p:grpSpPr>
            <a:xfrm>
              <a:off x="5143511" y="4037524"/>
              <a:ext cx="1540446" cy="2669221"/>
              <a:chOff x="5143511" y="4037524"/>
              <a:chExt cx="1540446" cy="2669221"/>
            </a:xfrm>
          </p:grpSpPr>
          <p:sp>
            <p:nvSpPr>
              <p:cNvPr id="47" name="Tekstfelt 46">
                <a:extLst>
                  <a:ext uri="{FF2B5EF4-FFF2-40B4-BE49-F238E27FC236}">
                    <a16:creationId xmlns:a16="http://schemas.microsoft.com/office/drawing/2014/main" id="{757F86F5-285B-0F42-8BDD-86E9FD74CC61}"/>
                  </a:ext>
                </a:extLst>
              </p:cNvPr>
              <p:cNvSpPr txBox="1"/>
              <p:nvPr/>
            </p:nvSpPr>
            <p:spPr>
              <a:xfrm>
                <a:off x="5613057" y="4037524"/>
                <a:ext cx="6873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800" dirty="0"/>
                  <a:t>Eve</a:t>
                </a:r>
              </a:p>
            </p:txBody>
          </p:sp>
          <p:pic>
            <p:nvPicPr>
              <p:cNvPr id="48" name="Picture 6" descr="Vladimir Putin - Wikipedia, den frie encyklopædi">
                <a:extLst>
                  <a:ext uri="{FF2B5EF4-FFF2-40B4-BE49-F238E27FC236}">
                    <a16:creationId xmlns:a16="http://schemas.microsoft.com/office/drawing/2014/main" id="{47C93188-734A-9541-A35C-108687F57C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3511" y="4560744"/>
                <a:ext cx="1540446" cy="2146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8" name="Tekstfelt 17">
            <a:extLst>
              <a:ext uri="{FF2B5EF4-FFF2-40B4-BE49-F238E27FC236}">
                <a16:creationId xmlns:a16="http://schemas.microsoft.com/office/drawing/2014/main" id="{4F5A8DA7-8516-7549-B708-5B3523634133}"/>
              </a:ext>
            </a:extLst>
          </p:cNvPr>
          <p:cNvSpPr txBox="1"/>
          <p:nvPr/>
        </p:nvSpPr>
        <p:spPr>
          <a:xfrm>
            <a:off x="2393259" y="4220782"/>
            <a:ext cx="1775935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r>
              <a:rPr lang="da-DK" dirty="0"/>
              <a:t> Public </a:t>
            </a:r>
            <a:r>
              <a:rPr lang="da-DK" dirty="0" err="1"/>
              <a:t>Key</a:t>
            </a:r>
            <a:endParaRPr lang="da-DK" dirty="0"/>
          </a:p>
          <a:p>
            <a:r>
              <a:rPr lang="da-DK" dirty="0"/>
              <a:t>+ Certifikat</a:t>
            </a:r>
          </a:p>
        </p:txBody>
      </p: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8F21C59D-ED2E-0247-9426-07D3DACCB4DF}"/>
              </a:ext>
            </a:extLst>
          </p:cNvPr>
          <p:cNvGrpSpPr/>
          <p:nvPr/>
        </p:nvGrpSpPr>
        <p:grpSpPr>
          <a:xfrm>
            <a:off x="3281226" y="1583734"/>
            <a:ext cx="2637660" cy="1886943"/>
            <a:chOff x="3281226" y="1583734"/>
            <a:chExt cx="2637660" cy="1886943"/>
          </a:xfrm>
        </p:grpSpPr>
        <p:sp>
          <p:nvSpPr>
            <p:cNvPr id="19" name="Tekstfelt 18">
              <a:extLst>
                <a:ext uri="{FF2B5EF4-FFF2-40B4-BE49-F238E27FC236}">
                  <a16:creationId xmlns:a16="http://schemas.microsoft.com/office/drawing/2014/main" id="{4113FB42-68DC-954D-99CA-04517AEA9F97}"/>
                </a:ext>
              </a:extLst>
            </p:cNvPr>
            <p:cNvSpPr txBox="1"/>
            <p:nvPr/>
          </p:nvSpPr>
          <p:spPr>
            <a:xfrm>
              <a:off x="3281226" y="1583734"/>
              <a:ext cx="2037161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/>
                <a:t>Alice krypterer med</a:t>
              </a:r>
              <a:br>
                <a:rPr lang="da-DK" dirty="0"/>
              </a:br>
              <a:r>
                <a:rPr lang="da-DK" dirty="0"/>
                <a:t>sin Private </a:t>
              </a:r>
              <a:r>
                <a:rPr lang="da-DK" dirty="0" err="1"/>
                <a:t>Key</a:t>
              </a:r>
              <a:endParaRPr lang="da-DK" dirty="0"/>
            </a:p>
          </p:txBody>
        </p:sp>
        <p:sp>
          <p:nvSpPr>
            <p:cNvPr id="24" name="Billedforklaring med højrepil 23">
              <a:extLst>
                <a:ext uri="{FF2B5EF4-FFF2-40B4-BE49-F238E27FC236}">
                  <a16:creationId xmlns:a16="http://schemas.microsoft.com/office/drawing/2014/main" id="{CAD10F19-4CD9-FB4A-9A07-35F26D5E3E04}"/>
                </a:ext>
              </a:extLst>
            </p:cNvPr>
            <p:cNvSpPr/>
            <p:nvPr/>
          </p:nvSpPr>
          <p:spPr>
            <a:xfrm>
              <a:off x="3298411" y="2259715"/>
              <a:ext cx="2620475" cy="1210962"/>
            </a:xfrm>
            <a:prstGeom prst="rightArrow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Hash-værdi af</a:t>
              </a:r>
              <a:br>
                <a:rPr lang="da-DK" dirty="0">
                  <a:solidFill>
                    <a:schemeClr val="tx1"/>
                  </a:solidFill>
                </a:rPr>
              </a:br>
              <a:r>
                <a:rPr lang="da-DK" dirty="0">
                  <a:solidFill>
                    <a:schemeClr val="tx1"/>
                  </a:solidFill>
                </a:rPr>
                <a:t>besked</a:t>
              </a:r>
            </a:p>
          </p:txBody>
        </p:sp>
      </p:grpSp>
      <p:sp>
        <p:nvSpPr>
          <p:cNvPr id="20" name="Tekstfelt 19">
            <a:extLst>
              <a:ext uri="{FF2B5EF4-FFF2-40B4-BE49-F238E27FC236}">
                <a16:creationId xmlns:a16="http://schemas.microsoft.com/office/drawing/2014/main" id="{500A3B38-F8DC-ED4F-9A0C-8D415C0AAF83}"/>
              </a:ext>
            </a:extLst>
          </p:cNvPr>
          <p:cNvSpPr txBox="1"/>
          <p:nvPr/>
        </p:nvSpPr>
        <p:spPr>
          <a:xfrm>
            <a:off x="23410" y="3449367"/>
            <a:ext cx="156959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endParaRPr lang="da-DK" dirty="0"/>
          </a:p>
          <a:p>
            <a:r>
              <a:rPr lang="da-DK" dirty="0" err="1"/>
              <a:t>Symmetric</a:t>
            </a:r>
            <a:r>
              <a:rPr lang="da-DK" dirty="0"/>
              <a:t> </a:t>
            </a:r>
            <a:r>
              <a:rPr lang="da-DK" dirty="0" err="1"/>
              <a:t>Key</a:t>
            </a:r>
            <a:endParaRPr lang="da-DK" dirty="0"/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BBC0381A-2926-954E-B171-6CB359CAFD53}"/>
              </a:ext>
            </a:extLst>
          </p:cNvPr>
          <p:cNvSpPr txBox="1"/>
          <p:nvPr/>
        </p:nvSpPr>
        <p:spPr>
          <a:xfrm>
            <a:off x="10500272" y="2055594"/>
            <a:ext cx="156959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 err="1"/>
              <a:t>Alice’s</a:t>
            </a:r>
            <a:endParaRPr lang="da-DK" dirty="0"/>
          </a:p>
          <a:p>
            <a:r>
              <a:rPr lang="da-DK" dirty="0" err="1"/>
              <a:t>Symmetric</a:t>
            </a:r>
            <a:r>
              <a:rPr lang="da-DK" dirty="0"/>
              <a:t> </a:t>
            </a:r>
            <a:r>
              <a:rPr lang="da-DK" dirty="0" err="1"/>
              <a:t>Key</a:t>
            </a:r>
            <a:endParaRPr lang="da-DK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A1520C0-4EDB-CC48-A183-B7ABEBEA5B19}"/>
              </a:ext>
            </a:extLst>
          </p:cNvPr>
          <p:cNvSpPr/>
          <p:nvPr/>
        </p:nvSpPr>
        <p:spPr>
          <a:xfrm>
            <a:off x="10500272" y="2808929"/>
            <a:ext cx="1723822" cy="5594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EA354ABC-9BDA-C046-B989-D4A7C9EA05E7}"/>
              </a:ext>
            </a:extLst>
          </p:cNvPr>
          <p:cNvSpPr txBox="1"/>
          <p:nvPr/>
        </p:nvSpPr>
        <p:spPr>
          <a:xfrm>
            <a:off x="10860626" y="2900642"/>
            <a:ext cx="848887" cy="369332"/>
          </a:xfrm>
          <a:prstGeom prst="rect">
            <a:avLst/>
          </a:prstGeom>
          <a:noFill/>
          <a:ln w="38100"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da-DK" dirty="0"/>
              <a:t>Besked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F6435A8-84AC-0541-A969-EBB93657F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72" y="93221"/>
            <a:ext cx="12114228" cy="710468"/>
          </a:xfrm>
        </p:spPr>
        <p:txBody>
          <a:bodyPr/>
          <a:lstStyle/>
          <a:p>
            <a:r>
              <a:rPr lang="da-DK" dirty="0"/>
              <a:t>Check integritet</a:t>
            </a: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EB5C3F89-4CE4-AB40-9DDC-50F19BAE6ADB}"/>
              </a:ext>
            </a:extLst>
          </p:cNvPr>
          <p:cNvGrpSpPr/>
          <p:nvPr/>
        </p:nvGrpSpPr>
        <p:grpSpPr>
          <a:xfrm>
            <a:off x="77772" y="4444760"/>
            <a:ext cx="2196692" cy="2048115"/>
            <a:chOff x="77772" y="4444760"/>
            <a:chExt cx="2196692" cy="2048115"/>
          </a:xfrm>
        </p:grpSpPr>
        <p:grpSp>
          <p:nvGrpSpPr>
            <p:cNvPr id="15" name="Gruppe 14">
              <a:extLst>
                <a:ext uri="{FF2B5EF4-FFF2-40B4-BE49-F238E27FC236}">
                  <a16:creationId xmlns:a16="http://schemas.microsoft.com/office/drawing/2014/main" id="{5A0E0307-ABC2-AA48-A0FD-A776DBBECBEC}"/>
                </a:ext>
              </a:extLst>
            </p:cNvPr>
            <p:cNvGrpSpPr/>
            <p:nvPr/>
          </p:nvGrpSpPr>
          <p:grpSpPr>
            <a:xfrm>
              <a:off x="77772" y="5091091"/>
              <a:ext cx="2196692" cy="1401784"/>
              <a:chOff x="24783" y="5250444"/>
              <a:chExt cx="2196692" cy="1401784"/>
            </a:xfrm>
          </p:grpSpPr>
          <p:sp>
            <p:nvSpPr>
              <p:cNvPr id="13" name="Billedforklaring med nedadgående pil 12">
                <a:extLst>
                  <a:ext uri="{FF2B5EF4-FFF2-40B4-BE49-F238E27FC236}">
                    <a16:creationId xmlns:a16="http://schemas.microsoft.com/office/drawing/2014/main" id="{F43A1F77-9BE7-8C42-BCFD-2A0ACE5F39D4}"/>
                  </a:ext>
                </a:extLst>
              </p:cNvPr>
              <p:cNvSpPr/>
              <p:nvPr/>
            </p:nvSpPr>
            <p:spPr>
              <a:xfrm>
                <a:off x="119183" y="5250444"/>
                <a:ext cx="1793004" cy="1042872"/>
              </a:xfrm>
              <a:prstGeom prst="downArrowCallou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>
                    <a:solidFill>
                      <a:schemeClr val="tx1"/>
                    </a:solidFill>
                  </a:rPr>
                  <a:t>Besked</a:t>
                </a:r>
              </a:p>
            </p:txBody>
          </p:sp>
          <p:sp>
            <p:nvSpPr>
              <p:cNvPr id="14" name="Tekstfelt 13">
                <a:extLst>
                  <a:ext uri="{FF2B5EF4-FFF2-40B4-BE49-F238E27FC236}">
                    <a16:creationId xmlns:a16="http://schemas.microsoft.com/office/drawing/2014/main" id="{032896E9-CEB7-6E49-834C-8EA4B5F832F6}"/>
                  </a:ext>
                </a:extLst>
              </p:cNvPr>
              <p:cNvSpPr txBox="1"/>
              <p:nvPr/>
            </p:nvSpPr>
            <p:spPr>
              <a:xfrm>
                <a:off x="24783" y="6282896"/>
                <a:ext cx="21966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Hash-værdi af besked</a:t>
                </a:r>
              </a:p>
            </p:txBody>
          </p:sp>
        </p:grp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0C76F4A9-C0D1-6F47-A79D-DBCC9B605865}"/>
                </a:ext>
              </a:extLst>
            </p:cNvPr>
            <p:cNvSpPr txBox="1"/>
            <p:nvPr/>
          </p:nvSpPr>
          <p:spPr>
            <a:xfrm>
              <a:off x="164062" y="4444760"/>
              <a:ext cx="17475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Alice bruger</a:t>
              </a:r>
              <a:br>
                <a:rPr lang="da-DK" dirty="0"/>
              </a:br>
              <a:r>
                <a:rPr lang="da-DK" dirty="0"/>
                <a:t>Hash-funktionen</a:t>
              </a:r>
            </a:p>
          </p:txBody>
        </p:sp>
      </p:grpSp>
      <p:grpSp>
        <p:nvGrpSpPr>
          <p:cNvPr id="38" name="Gruppe 37">
            <a:extLst>
              <a:ext uri="{FF2B5EF4-FFF2-40B4-BE49-F238E27FC236}">
                <a16:creationId xmlns:a16="http://schemas.microsoft.com/office/drawing/2014/main" id="{287ABA6A-E8C8-4544-90B7-EB0ADC1042A6}"/>
              </a:ext>
            </a:extLst>
          </p:cNvPr>
          <p:cNvGrpSpPr/>
          <p:nvPr/>
        </p:nvGrpSpPr>
        <p:grpSpPr>
          <a:xfrm>
            <a:off x="10060294" y="3992737"/>
            <a:ext cx="2196692" cy="2141226"/>
            <a:chOff x="10060294" y="3992737"/>
            <a:chExt cx="2196692" cy="2141226"/>
          </a:xfrm>
        </p:grpSpPr>
        <p:sp>
          <p:nvSpPr>
            <p:cNvPr id="33" name="Billedforklaring med nedadgående pil 32">
              <a:extLst>
                <a:ext uri="{FF2B5EF4-FFF2-40B4-BE49-F238E27FC236}">
                  <a16:creationId xmlns:a16="http://schemas.microsoft.com/office/drawing/2014/main" id="{CC1E3706-D77F-8747-982D-618F2C0915A1}"/>
                </a:ext>
              </a:extLst>
            </p:cNvPr>
            <p:cNvSpPr/>
            <p:nvPr/>
          </p:nvSpPr>
          <p:spPr>
            <a:xfrm>
              <a:off x="10114656" y="4659214"/>
              <a:ext cx="1793004" cy="1042872"/>
            </a:xfrm>
            <a:prstGeom prst="downArrowCallou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Besked</a:t>
              </a:r>
            </a:p>
          </p:txBody>
        </p:sp>
        <p:sp>
          <p:nvSpPr>
            <p:cNvPr id="34" name="Tekstfelt 33">
              <a:extLst>
                <a:ext uri="{FF2B5EF4-FFF2-40B4-BE49-F238E27FC236}">
                  <a16:creationId xmlns:a16="http://schemas.microsoft.com/office/drawing/2014/main" id="{6FFDCBEF-A38A-1B4D-8E3C-7DD95797FB27}"/>
                </a:ext>
              </a:extLst>
            </p:cNvPr>
            <p:cNvSpPr txBox="1"/>
            <p:nvPr/>
          </p:nvSpPr>
          <p:spPr>
            <a:xfrm>
              <a:off x="10060294" y="5764631"/>
              <a:ext cx="21966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Hash-værdi af besked</a:t>
              </a:r>
            </a:p>
          </p:txBody>
        </p:sp>
        <p:sp>
          <p:nvSpPr>
            <p:cNvPr id="35" name="Tekstfelt 34">
              <a:extLst>
                <a:ext uri="{FF2B5EF4-FFF2-40B4-BE49-F238E27FC236}">
                  <a16:creationId xmlns:a16="http://schemas.microsoft.com/office/drawing/2014/main" id="{A2E433BA-349F-F24E-9FAA-0529A2559BA8}"/>
                </a:ext>
              </a:extLst>
            </p:cNvPr>
            <p:cNvSpPr txBox="1"/>
            <p:nvPr/>
          </p:nvSpPr>
          <p:spPr>
            <a:xfrm>
              <a:off x="10137361" y="3992737"/>
              <a:ext cx="17475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Bob bruger</a:t>
              </a:r>
              <a:br>
                <a:rPr lang="da-DK" dirty="0"/>
              </a:br>
              <a:r>
                <a:rPr lang="da-DK" dirty="0"/>
                <a:t>Hash-funktionen</a:t>
              </a:r>
            </a:p>
          </p:txBody>
        </p:sp>
      </p:grp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329CF53C-E289-7F48-8328-A251967223E4}"/>
              </a:ext>
            </a:extLst>
          </p:cNvPr>
          <p:cNvGrpSpPr/>
          <p:nvPr/>
        </p:nvGrpSpPr>
        <p:grpSpPr>
          <a:xfrm>
            <a:off x="6754112" y="1530984"/>
            <a:ext cx="2191049" cy="3796032"/>
            <a:chOff x="6754112" y="1530984"/>
            <a:chExt cx="2191049" cy="3796032"/>
          </a:xfrm>
        </p:grpSpPr>
        <p:grpSp>
          <p:nvGrpSpPr>
            <p:cNvPr id="2" name="Gruppe 1">
              <a:extLst>
                <a:ext uri="{FF2B5EF4-FFF2-40B4-BE49-F238E27FC236}">
                  <a16:creationId xmlns:a16="http://schemas.microsoft.com/office/drawing/2014/main" id="{DB733164-3FE7-3C4A-908D-C34E2BD125FB}"/>
                </a:ext>
              </a:extLst>
            </p:cNvPr>
            <p:cNvGrpSpPr/>
            <p:nvPr/>
          </p:nvGrpSpPr>
          <p:grpSpPr>
            <a:xfrm>
              <a:off x="6754112" y="1530984"/>
              <a:ext cx="2191049" cy="3796032"/>
              <a:chOff x="6754112" y="1530984"/>
              <a:chExt cx="2191049" cy="3796032"/>
            </a:xfrm>
          </p:grpSpPr>
          <p:sp>
            <p:nvSpPr>
              <p:cNvPr id="17" name="Billedforklaring med nedadgående pil 16">
                <a:extLst>
                  <a:ext uri="{FF2B5EF4-FFF2-40B4-BE49-F238E27FC236}">
                    <a16:creationId xmlns:a16="http://schemas.microsoft.com/office/drawing/2014/main" id="{88EC206A-22D8-584A-8AC3-8BF518570254}"/>
                  </a:ext>
                </a:extLst>
              </p:cNvPr>
              <p:cNvSpPr/>
              <p:nvPr/>
            </p:nvSpPr>
            <p:spPr>
              <a:xfrm>
                <a:off x="6754112" y="2280191"/>
                <a:ext cx="2191049" cy="3046825"/>
              </a:xfrm>
              <a:prstGeom prst="downArrowCallout">
                <a:avLst>
                  <a:gd name="adj1" fmla="val 20488"/>
                  <a:gd name="adj2" fmla="val 18796"/>
                  <a:gd name="adj3" fmla="val 25000"/>
                  <a:gd name="adj4" fmla="val 37268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0A077076-5DB8-C54B-A6D3-05FD87DCBB31}"/>
                  </a:ext>
                </a:extLst>
              </p:cNvPr>
              <p:cNvSpPr txBox="1"/>
              <p:nvPr/>
            </p:nvSpPr>
            <p:spPr>
              <a:xfrm>
                <a:off x="6754112" y="1530984"/>
                <a:ext cx="2191049" cy="64633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8100">
                <a:noFill/>
                <a:prstDash val="dash"/>
              </a:ln>
            </p:spPr>
            <p:txBody>
              <a:bodyPr wrap="none" rtlCol="0">
                <a:spAutoFit/>
              </a:bodyPr>
              <a:lstStyle/>
              <a:p>
                <a:r>
                  <a:rPr lang="da-DK" dirty="0"/>
                  <a:t>Bob dekrypterer med</a:t>
                </a:r>
              </a:p>
              <a:p>
                <a:r>
                  <a:rPr lang="da-DK" dirty="0" err="1"/>
                  <a:t>Alice’s</a:t>
                </a:r>
                <a:r>
                  <a:rPr lang="da-DK" dirty="0"/>
                  <a:t> public </a:t>
                </a:r>
                <a:r>
                  <a:rPr lang="da-DK" dirty="0" err="1"/>
                  <a:t>Key</a:t>
                </a:r>
                <a:endParaRPr lang="da-DK" dirty="0"/>
              </a:p>
            </p:txBody>
          </p:sp>
        </p:grpSp>
        <p:sp>
          <p:nvSpPr>
            <p:cNvPr id="31" name="Tekstfelt 30">
              <a:extLst>
                <a:ext uri="{FF2B5EF4-FFF2-40B4-BE49-F238E27FC236}">
                  <a16:creationId xmlns:a16="http://schemas.microsoft.com/office/drawing/2014/main" id="{D2DC548C-09F5-7E46-95D7-47984EF8BC6A}"/>
                </a:ext>
              </a:extLst>
            </p:cNvPr>
            <p:cNvSpPr txBox="1"/>
            <p:nvPr/>
          </p:nvSpPr>
          <p:spPr>
            <a:xfrm>
              <a:off x="7275157" y="2514682"/>
              <a:ext cx="1227644" cy="923330"/>
            </a:xfrm>
            <a:prstGeom prst="rect">
              <a:avLst/>
            </a:prstGeom>
            <a:noFill/>
            <a:ln w="38100">
              <a:noFill/>
              <a:prstDash val="dash"/>
            </a:ln>
          </p:spPr>
          <p:txBody>
            <a:bodyPr wrap="none" rtlCol="0">
              <a:spAutoFit/>
            </a:bodyPr>
            <a:lstStyle/>
            <a:p>
              <a:r>
                <a:rPr lang="da-DK" dirty="0"/>
                <a:t>Krypteret</a:t>
              </a:r>
              <a:br>
                <a:rPr lang="da-DK" dirty="0"/>
              </a:br>
              <a:r>
                <a:rPr lang="da-DK" dirty="0"/>
                <a:t>hash-værdi</a:t>
              </a:r>
              <a:br>
                <a:rPr lang="da-DK" dirty="0"/>
              </a:br>
              <a:r>
                <a:rPr lang="da-DK" dirty="0"/>
                <a:t>af besked</a:t>
              </a:r>
            </a:p>
          </p:txBody>
        </p:sp>
      </p:grpSp>
      <p:sp>
        <p:nvSpPr>
          <p:cNvPr id="36" name="Tekstfelt 35">
            <a:extLst>
              <a:ext uri="{FF2B5EF4-FFF2-40B4-BE49-F238E27FC236}">
                <a16:creationId xmlns:a16="http://schemas.microsoft.com/office/drawing/2014/main" id="{D4EF0544-1B74-CC49-BDAE-A1A48EE380D5}"/>
              </a:ext>
            </a:extLst>
          </p:cNvPr>
          <p:cNvSpPr txBox="1"/>
          <p:nvPr/>
        </p:nvSpPr>
        <p:spPr>
          <a:xfrm>
            <a:off x="6950510" y="5332754"/>
            <a:ext cx="2196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Hash-værdi af besked</a:t>
            </a:r>
          </a:p>
        </p:txBody>
      </p:sp>
      <p:sp>
        <p:nvSpPr>
          <p:cNvPr id="21" name="Højre-venstrepil 20">
            <a:extLst>
              <a:ext uri="{FF2B5EF4-FFF2-40B4-BE49-F238E27FC236}">
                <a16:creationId xmlns:a16="http://schemas.microsoft.com/office/drawing/2014/main" id="{9FE6B17A-6155-3F40-9915-4D7BD1C653BC}"/>
              </a:ext>
            </a:extLst>
          </p:cNvPr>
          <p:cNvSpPr/>
          <p:nvPr/>
        </p:nvSpPr>
        <p:spPr>
          <a:xfrm rot="1594140">
            <a:off x="9034190" y="5465908"/>
            <a:ext cx="1148009" cy="543578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39" name="&quot;Nej&quot;-symbol 38">
            <a:extLst>
              <a:ext uri="{FF2B5EF4-FFF2-40B4-BE49-F238E27FC236}">
                <a16:creationId xmlns:a16="http://schemas.microsoft.com/office/drawing/2014/main" id="{FC8F6579-D73E-2040-8931-9CEAF6DB344B}"/>
              </a:ext>
            </a:extLst>
          </p:cNvPr>
          <p:cNvSpPr/>
          <p:nvPr/>
        </p:nvSpPr>
        <p:spPr>
          <a:xfrm>
            <a:off x="4912563" y="4418454"/>
            <a:ext cx="2088292" cy="2346325"/>
          </a:xfrm>
          <a:prstGeom prst="noSmoking">
            <a:avLst>
              <a:gd name="adj" fmla="val 11645"/>
            </a:avLst>
          </a:prstGeom>
          <a:solidFill>
            <a:srgbClr val="FF0000">
              <a:alpha val="4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7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1818EC-542E-6E9A-3C3E-8A435DEA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Hvilke besked tjenester?</a:t>
            </a:r>
            <a:br>
              <a:rPr lang="da-DK" dirty="0"/>
            </a:br>
            <a:r>
              <a:rPr lang="da-DK" dirty="0"/>
              <a:t>Forskelle mellem DK og Tyskland?</a:t>
            </a:r>
          </a:p>
        </p:txBody>
      </p:sp>
      <p:pic>
        <p:nvPicPr>
          <p:cNvPr id="2050" name="Picture 2" descr="Popularity of different Messenger Apps">
            <a:extLst>
              <a:ext uri="{FF2B5EF4-FFF2-40B4-BE49-F238E27FC236}">
                <a16:creationId xmlns:a16="http://schemas.microsoft.com/office/drawing/2014/main" id="{7819EC53-2C1B-7B5D-0B92-5D02CB4824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60" y="1825625"/>
            <a:ext cx="617547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EC68847-928A-7B93-B2D6-B286F94210C6}"/>
              </a:ext>
            </a:extLst>
          </p:cNvPr>
          <p:cNvSpPr txBox="1"/>
          <p:nvPr/>
        </p:nvSpPr>
        <p:spPr>
          <a:xfrm>
            <a:off x="10033686" y="6116764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hlinkClick r:id="rId3"/>
              </a:rPr>
              <a:t>kilde</a:t>
            </a:r>
            <a:endParaRPr lang="da-DK" dirty="0"/>
          </a:p>
        </p:txBody>
      </p:sp>
      <p:pic>
        <p:nvPicPr>
          <p:cNvPr id="3" name="Picture 2" descr="Popularity of different Messenger Apps">
            <a:extLst>
              <a:ext uri="{FF2B5EF4-FFF2-40B4-BE49-F238E27FC236}">
                <a16:creationId xmlns:a16="http://schemas.microsoft.com/office/drawing/2014/main" id="{6EF07A4B-F0DB-E818-FC6E-04E24D6A91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98" t="22728" r="37106" b="46808"/>
          <a:stretch/>
        </p:blipFill>
        <p:spPr bwMode="auto">
          <a:xfrm>
            <a:off x="3905203" y="1690688"/>
            <a:ext cx="5932540" cy="503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38D75565-6496-AF4F-1F4F-18A366BD75A8}"/>
              </a:ext>
            </a:extLst>
          </p:cNvPr>
          <p:cNvSpPr txBox="1"/>
          <p:nvPr/>
        </p:nvSpPr>
        <p:spPr>
          <a:xfrm>
            <a:off x="10033686" y="3246634"/>
            <a:ext cx="1522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b="1" dirty="0">
                <a:solidFill>
                  <a:srgbClr val="FF0000"/>
                </a:solidFill>
              </a:rPr>
              <a:t>Find fejlen</a:t>
            </a:r>
          </a:p>
        </p:txBody>
      </p:sp>
    </p:spTree>
    <p:extLst>
      <p:ext uri="{BB962C8B-B14F-4D97-AF65-F5344CB8AC3E}">
        <p14:creationId xmlns:p14="http://schemas.microsoft.com/office/powerpoint/2010/main" val="63230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561C8-5440-8896-9F12-094B3C6F9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Jeres brug af beskedapps</a:t>
            </a:r>
          </a:p>
        </p:txBody>
      </p:sp>
      <p:pic>
        <p:nvPicPr>
          <p:cNvPr id="8" name="Pladsholder til indhold 7">
            <a:extLst>
              <a:ext uri="{FF2B5EF4-FFF2-40B4-BE49-F238E27FC236}">
                <a16:creationId xmlns:a16="http://schemas.microsoft.com/office/drawing/2014/main" id="{308144AC-8796-5377-F3F9-EA1F3D207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778" y="1690687"/>
            <a:ext cx="10049295" cy="466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0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E91E7-1D12-47EE-51C2-029AA7EFF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der forskellen på</a:t>
            </a:r>
            <a:br>
              <a:rPr lang="da-DK" dirty="0"/>
            </a:br>
            <a:r>
              <a:rPr lang="da-DK" dirty="0"/>
              <a:t>Messenger og WhatsApp?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059FA8C-0227-8601-473C-EB90B6399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er den tekniske forskel?</a:t>
            </a:r>
          </a:p>
          <a:p>
            <a:r>
              <a:rPr lang="da-DK" dirty="0"/>
              <a:t>Hvorfor bruger flere WhatsApp i Tyskland end i DK?</a:t>
            </a:r>
          </a:p>
          <a:p>
            <a:r>
              <a:rPr lang="da-DK" dirty="0"/>
              <a:t>Er der andre beskedapps, som kan det samme som WhatsApp?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Hvad betyder ”End-to-end kryptering”?</a:t>
            </a:r>
          </a:p>
        </p:txBody>
      </p:sp>
    </p:spTree>
    <p:extLst>
      <p:ext uri="{BB962C8B-B14F-4D97-AF65-F5344CB8AC3E}">
        <p14:creationId xmlns:p14="http://schemas.microsoft.com/office/powerpoint/2010/main" val="714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45FCE-8095-E991-5D20-A45E6EE69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166" y="379414"/>
            <a:ext cx="5289947" cy="1569130"/>
          </a:xfrm>
        </p:spPr>
        <p:txBody>
          <a:bodyPr/>
          <a:lstStyle/>
          <a:p>
            <a:r>
              <a:rPr lang="da-DK" dirty="0"/>
              <a:t>Afprøv kryptering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AC5B4916-B13D-7DDE-AEC6-E4D8FA60F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2865" y="631031"/>
            <a:ext cx="6226969" cy="62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9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93F4C-92AD-3E9B-DF31-5A93D321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krypterer </a:t>
            </a:r>
            <a:r>
              <a:rPr lang="da-DK" dirty="0" err="1"/>
              <a:t>app’en</a:t>
            </a:r>
            <a:r>
              <a:rPr lang="da-DK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F8FFF3-F8EA-BDFB-5737-BAE23FC05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Afprøv krypteringen</a:t>
            </a:r>
          </a:p>
          <a:p>
            <a:r>
              <a:rPr lang="da-DK" dirty="0"/>
              <a:t>Undersøg hvilken metode som bruges</a:t>
            </a:r>
          </a:p>
          <a:p>
            <a:r>
              <a:rPr lang="da-DK" dirty="0"/>
              <a:t>Beskriv krypteringen</a:t>
            </a:r>
          </a:p>
        </p:txBody>
      </p:sp>
    </p:spTree>
    <p:extLst>
      <p:ext uri="{BB962C8B-B14F-4D97-AF65-F5344CB8AC3E}">
        <p14:creationId xmlns:p14="http://schemas.microsoft.com/office/powerpoint/2010/main" val="2833797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C4B15-7C03-5149-6CDB-D9C7BA2BF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11" y="253546"/>
            <a:ext cx="10515600" cy="1325563"/>
          </a:xfrm>
        </p:spPr>
        <p:txBody>
          <a:bodyPr/>
          <a:lstStyle/>
          <a:p>
            <a:r>
              <a:rPr lang="da-DK" dirty="0"/>
              <a:t>Substitutions kryptering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47CE7C-EBCD-BD8B-71F1-063659AC3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Cæsaralgoritmen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Brydes simpelt ved</a:t>
            </a:r>
          </a:p>
          <a:p>
            <a:pPr marL="0" indent="0">
              <a:buNone/>
            </a:pPr>
            <a:r>
              <a:rPr lang="da-DK" dirty="0"/>
              <a:t>at gætte</a:t>
            </a:r>
            <a:br>
              <a:rPr lang="da-DK" dirty="0"/>
            </a:br>
            <a:r>
              <a:rPr lang="da-DK" dirty="0"/>
              <a:t>eller</a:t>
            </a:r>
            <a:br>
              <a:rPr lang="da-DK" dirty="0"/>
            </a:br>
            <a:r>
              <a:rPr lang="da-DK" dirty="0"/>
              <a:t>frekvensanalyse: husk ”e” er det hyppigste bogstav i dansk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7AB865-29BC-8EC4-3A2B-7274273EC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1579109"/>
            <a:ext cx="7478085" cy="315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45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DD4D05-5E7E-5D48-BC2D-E6F8A4E5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Krypteringsalgoritme nr.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376998-DEAF-6214-EADA-437B6FE3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Indtast en nøgle</a:t>
            </a:r>
          </a:p>
          <a:p>
            <a:pPr lvl="1"/>
            <a:r>
              <a:rPr lang="da-DK" dirty="0"/>
              <a:t>brug tal mellem 10 og 99999</a:t>
            </a:r>
          </a:p>
          <a:p>
            <a:r>
              <a:rPr lang="da-DK" dirty="0"/>
              <a:t>Undersøg den nye algoritme</a:t>
            </a:r>
          </a:p>
          <a:p>
            <a:r>
              <a:rPr lang="da-DK" dirty="0"/>
              <a:t>Beskriv krypteringen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70F4ABE-AFC2-BBD3-D3A0-8E563C006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037" y="1432718"/>
            <a:ext cx="5121125" cy="521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9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2E8D90-3215-49AC-A486-727A21FF2EA7}">
  <ds:schemaRefs>
    <ds:schemaRef ds:uri="http://purl.org/dc/elements/1.1/"/>
    <ds:schemaRef ds:uri="6d650cfe-2cc3-4d54-81e1-fa802eb28842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04d08b01-d44e-447c-b274-cbfe2426c0d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71C1C28-B8E3-4CE4-8B0D-74A2D09704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76C205-9886-4C33-93B4-9C8D26C572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728</Words>
  <Application>Microsoft Office PowerPoint</Application>
  <PresentationFormat>Widescreen</PresentationFormat>
  <Paragraphs>190</Paragraphs>
  <Slides>27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Office-tema</vt:lpstr>
      <vt:lpstr>Kunsten at kommunikere sikkert</vt:lpstr>
      <vt:lpstr>Hvilke beskedapps? Forskelle mellem DK og Tyskland?</vt:lpstr>
      <vt:lpstr>Hvilke besked tjenester? Forskelle mellem DK og Tyskland?</vt:lpstr>
      <vt:lpstr>Jeres brug af beskedapps</vt:lpstr>
      <vt:lpstr>Hvad der forskellen på Messenger og WhatsApp?</vt:lpstr>
      <vt:lpstr>Afprøv kryptering</vt:lpstr>
      <vt:lpstr>Hvordan krypterer app’en?</vt:lpstr>
      <vt:lpstr>Substitutions kryptering</vt:lpstr>
      <vt:lpstr>Krypteringsalgoritme nr. 2</vt:lpstr>
      <vt:lpstr>Grupper til næste opgave</vt:lpstr>
      <vt:lpstr>Alice vil sende en krypteret besked til Bob, men Eve må ikke kunne læse den</vt:lpstr>
      <vt:lpstr>Kryptering med nøgle</vt:lpstr>
      <vt:lpstr>Symmetrisk kryptering med nøgle</vt:lpstr>
      <vt:lpstr>Hvordan løser man nøgle distributionsproblemet?</vt:lpstr>
      <vt:lpstr>Krypteringsalgoritme nr. 3</vt:lpstr>
      <vt:lpstr>Alice vil sende en krypteret besked til Bob</vt:lpstr>
      <vt:lpstr>Asymmetrisk kryptering med nøgle</vt:lpstr>
      <vt:lpstr>Beskriv hvordan man krypterer med en asymmetrisk kryptering</vt:lpstr>
      <vt:lpstr>Moderne kryptering</vt:lpstr>
      <vt:lpstr>2 hovedpersoner og en skurk i birollen</vt:lpstr>
      <vt:lpstr>PowerPoint-præsentation</vt:lpstr>
      <vt:lpstr>2 hovedpersoner og en skurk i birollen</vt:lpstr>
      <vt:lpstr>2 hovedpersoner og en skurk i birollen</vt:lpstr>
      <vt:lpstr>Autenticitet + konfidentialitet + integritet</vt:lpstr>
      <vt:lpstr>PowerPoint-præsentation</vt:lpstr>
      <vt:lpstr>Status: Besked overført - autenticitet check med certifikater til public keys</vt:lpstr>
      <vt:lpstr>Check integritet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[MQ]  Mette Machholm</dc:creator>
  <cp:lastModifiedBy>Mads Stenbæk</cp:lastModifiedBy>
  <cp:revision>1</cp:revision>
  <dcterms:created xsi:type="dcterms:W3CDTF">2022-09-20T20:14:06Z</dcterms:created>
  <dcterms:modified xsi:type="dcterms:W3CDTF">2024-08-14T11:15:49Z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